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8288000" cy="10287000"/>
  <p:notesSz cx="6858000" cy="9144000"/>
  <p:embeddedFontLst>
    <p:embeddedFont>
      <p:font typeface="Garet" panose="020B0604020202020204" charset="0"/>
      <p:regular r:id="rId35"/>
    </p:embeddedFont>
    <p:embeddedFont>
      <p:font typeface="Garet Bold" panose="020B0604020202020204" charset="0"/>
      <p:regular r:id="rId36"/>
    </p:embeddedFont>
    <p:embeddedFont>
      <p:font typeface="Open Sans" panose="020B0606030504020204" pitchFamily="34" charset="0"/>
      <p:regular r:id="rId37"/>
    </p:embeddedFont>
    <p:embeddedFont>
      <p:font typeface="Poppins" panose="00000500000000000000" pitchFamily="2" charset="0"/>
      <p:regular r:id="rId38"/>
    </p:embeddedFont>
    <p:embeddedFont>
      <p:font typeface="Poppins Bold" panose="020B0604020202020204"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3" d="100"/>
          <a:sy n="43" d="100"/>
        </p:scale>
        <p:origin x="93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jpeg>
</file>

<file path=ppt/media/image10.jpeg>
</file>

<file path=ppt/media/image11.png>
</file>

<file path=ppt/media/image12.png>
</file>

<file path=ppt/media/image13.svg>
</file>

<file path=ppt/media/image14.jpeg>
</file>

<file path=ppt/media/image15.jpeg>
</file>

<file path=ppt/media/image16.jpe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svg>
</file>

<file path=ppt/media/image28.jpeg>
</file>

<file path=ppt/media/image29.jpeg>
</file>

<file path=ppt/media/image3.svg>
</file>

<file path=ppt/media/image30.png>
</file>

<file path=ppt/media/image31.jpeg>
</file>

<file path=ppt/media/image32.jpeg>
</file>

<file path=ppt/media/image33.png>
</file>

<file path=ppt/media/image34.jpeg>
</file>

<file path=ppt/media/image35.png>
</file>

<file path=ppt/media/image36.jpeg>
</file>

<file path=ppt/media/image37.jpeg>
</file>

<file path=ppt/media/image38.jpeg>
</file>

<file path=ppt/media/image39.png>
</file>

<file path=ppt/media/image4.png>
</file>

<file path=ppt/media/image40.jpeg>
</file>

<file path=ppt/media/image41.jpeg>
</file>

<file path=ppt/media/image42.png>
</file>

<file path=ppt/media/image43.jpeg>
</file>

<file path=ppt/media/image44.png>
</file>

<file path=ppt/media/image45.jpeg>
</file>

<file path=ppt/media/image46.jpeg>
</file>

<file path=ppt/media/image47.jpeg>
</file>

<file path=ppt/media/image48.png>
</file>

<file path=ppt/media/image49.jpeg>
</file>

<file path=ppt/media/image5.svg>
</file>

<file path=ppt/media/image50.jpeg>
</file>

<file path=ppt/media/image51.png>
</file>

<file path=ppt/media/image52.jpeg>
</file>

<file path=ppt/media/image53.jpeg>
</file>

<file path=ppt/media/image54.pn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7.sv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jpe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31.jpeg"/><Relationship Id="rId4" Type="http://schemas.openxmlformats.org/officeDocument/2006/relationships/image" Target="../media/image27.svg"/><Relationship Id="rId9" Type="http://schemas.openxmlformats.org/officeDocument/2006/relationships/image" Target="../media/image30.png"/></Relationships>
</file>

<file path=ppt/slides/_rels/slide13.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34.jpeg"/><Relationship Id="rId4" Type="http://schemas.openxmlformats.org/officeDocument/2006/relationships/image" Target="../media/image27.svg"/><Relationship Id="rId9" Type="http://schemas.openxmlformats.org/officeDocument/2006/relationships/image" Target="../media/image33.png"/></Relationships>
</file>

<file path=ppt/slides/_rels/slide14.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37.jpeg"/><Relationship Id="rId4" Type="http://schemas.openxmlformats.org/officeDocument/2006/relationships/image" Target="../media/image27.svg"/><Relationship Id="rId9" Type="http://schemas.openxmlformats.org/officeDocument/2006/relationships/image" Target="../media/image36.jpeg"/></Relationships>
</file>

<file path=ppt/slides/_rels/slide15.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40.jpeg"/><Relationship Id="rId4" Type="http://schemas.openxmlformats.org/officeDocument/2006/relationships/image" Target="../media/image27.svg"/><Relationship Id="rId9" Type="http://schemas.openxmlformats.org/officeDocument/2006/relationships/image" Target="../media/image39.png"/></Relationships>
</file>

<file path=ppt/slides/_rels/slide16.xml.rels><?xml version="1.0" encoding="UTF-8" standalone="yes"?>
<Relationships xmlns="http://schemas.openxmlformats.org/package/2006/relationships"><Relationship Id="rId8" Type="http://schemas.openxmlformats.org/officeDocument/2006/relationships/image" Target="../media/image41.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43.jpeg"/><Relationship Id="rId4" Type="http://schemas.openxmlformats.org/officeDocument/2006/relationships/image" Target="../media/image27.svg"/><Relationship Id="rId9" Type="http://schemas.openxmlformats.org/officeDocument/2006/relationships/image" Target="../media/image42.png"/></Relationships>
</file>

<file path=ppt/slides/_rels/slide17.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46.jpeg"/><Relationship Id="rId4" Type="http://schemas.openxmlformats.org/officeDocument/2006/relationships/image" Target="../media/image27.svg"/><Relationship Id="rId9" Type="http://schemas.openxmlformats.org/officeDocument/2006/relationships/image" Target="../media/image45.jpeg"/></Relationships>
</file>

<file path=ppt/slides/_rels/slide18.xml.rels><?xml version="1.0" encoding="UTF-8" standalone="yes"?>
<Relationships xmlns="http://schemas.openxmlformats.org/package/2006/relationships"><Relationship Id="rId8" Type="http://schemas.openxmlformats.org/officeDocument/2006/relationships/image" Target="../media/image47.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49.jpeg"/><Relationship Id="rId4" Type="http://schemas.openxmlformats.org/officeDocument/2006/relationships/image" Target="../media/image27.svg"/><Relationship Id="rId9" Type="http://schemas.openxmlformats.org/officeDocument/2006/relationships/image" Target="../media/image48.png"/></Relationships>
</file>

<file path=ppt/slides/_rels/slide19.xml.rels><?xml version="1.0" encoding="UTF-8" standalone="yes"?>
<Relationships xmlns="http://schemas.openxmlformats.org/package/2006/relationships"><Relationship Id="rId8" Type="http://schemas.openxmlformats.org/officeDocument/2006/relationships/image" Target="../media/image50.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52.jpeg"/><Relationship Id="rId4" Type="http://schemas.openxmlformats.org/officeDocument/2006/relationships/image" Target="../media/image27.svg"/><Relationship Id="rId9" Type="http://schemas.openxmlformats.org/officeDocument/2006/relationships/image" Target="../media/image51.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4.jpeg"/><Relationship Id="rId4" Type="http://schemas.openxmlformats.org/officeDocument/2006/relationships/image" Target="../media/image13.svg"/></Relationships>
</file>

<file path=ppt/slides/_rels/slide20.xml.rels><?xml version="1.0" encoding="UTF-8" standalone="yes"?>
<Relationships xmlns="http://schemas.openxmlformats.org/package/2006/relationships"><Relationship Id="rId8" Type="http://schemas.openxmlformats.org/officeDocument/2006/relationships/image" Target="../media/image53.jpeg"/><Relationship Id="rId3" Type="http://schemas.openxmlformats.org/officeDocument/2006/relationships/image" Target="../media/image26.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8.jpeg"/><Relationship Id="rId10" Type="http://schemas.openxmlformats.org/officeDocument/2006/relationships/image" Target="../media/image55.jpeg"/><Relationship Id="rId4" Type="http://schemas.openxmlformats.org/officeDocument/2006/relationships/image" Target="../media/image27.svg"/><Relationship Id="rId9" Type="http://schemas.openxmlformats.org/officeDocument/2006/relationships/image" Target="../media/image54.png"/></Relationships>
</file>

<file path=ppt/slides/_rels/slide2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1.png"/><Relationship Id="rId4" Type="http://schemas.openxmlformats.org/officeDocument/2006/relationships/image" Target="../media/image7.svg"/></Relationships>
</file>

<file path=ppt/slides/_rels/slide2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7.svg"/></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32.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11.png"/><Relationship Id="rId4" Type="http://schemas.openxmlformats.org/officeDocument/2006/relationships/image" Target="../media/image3.svg"/><Relationship Id="rId9"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sv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4.jpe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280805" y="2967568"/>
            <a:ext cx="1718426" cy="4351865"/>
            <a:chOff x="0" y="0"/>
            <a:chExt cx="452589" cy="1146170"/>
          </a:xfrm>
        </p:grpSpPr>
        <p:sp>
          <p:nvSpPr>
            <p:cNvPr id="4" name="Freeform 4"/>
            <p:cNvSpPr/>
            <p:nvPr/>
          </p:nvSpPr>
          <p:spPr>
            <a:xfrm>
              <a:off x="0" y="0"/>
              <a:ext cx="452589" cy="1146170"/>
            </a:xfrm>
            <a:custGeom>
              <a:avLst/>
              <a:gdLst/>
              <a:ahLst/>
              <a:cxnLst/>
              <a:rect l="l" t="t" r="r" b="b"/>
              <a:pathLst>
                <a:path w="452589" h="1146170">
                  <a:moveTo>
                    <a:pt x="112631" y="0"/>
                  </a:moveTo>
                  <a:lnTo>
                    <a:pt x="339958" y="0"/>
                  </a:lnTo>
                  <a:cubicBezTo>
                    <a:pt x="369830" y="0"/>
                    <a:pt x="398478" y="11866"/>
                    <a:pt x="419601" y="32989"/>
                  </a:cubicBezTo>
                  <a:cubicBezTo>
                    <a:pt x="440723" y="54111"/>
                    <a:pt x="452589" y="82759"/>
                    <a:pt x="452589" y="112631"/>
                  </a:cubicBezTo>
                  <a:lnTo>
                    <a:pt x="452589" y="1033539"/>
                  </a:lnTo>
                  <a:cubicBezTo>
                    <a:pt x="452589" y="1063411"/>
                    <a:pt x="440723" y="1092059"/>
                    <a:pt x="419601" y="1113181"/>
                  </a:cubicBezTo>
                  <a:cubicBezTo>
                    <a:pt x="398478" y="1134304"/>
                    <a:pt x="369830" y="1146170"/>
                    <a:pt x="339958" y="1146170"/>
                  </a:cubicBezTo>
                  <a:lnTo>
                    <a:pt x="112631" y="1146170"/>
                  </a:lnTo>
                  <a:cubicBezTo>
                    <a:pt x="82759" y="1146170"/>
                    <a:pt x="54111" y="1134304"/>
                    <a:pt x="32989" y="1113181"/>
                  </a:cubicBezTo>
                  <a:cubicBezTo>
                    <a:pt x="11866" y="1092059"/>
                    <a:pt x="0" y="1063411"/>
                    <a:pt x="0" y="1033539"/>
                  </a:cubicBezTo>
                  <a:lnTo>
                    <a:pt x="0" y="112631"/>
                  </a:lnTo>
                  <a:cubicBezTo>
                    <a:pt x="0" y="82759"/>
                    <a:pt x="11866" y="54111"/>
                    <a:pt x="32989" y="32989"/>
                  </a:cubicBezTo>
                  <a:cubicBezTo>
                    <a:pt x="54111" y="11866"/>
                    <a:pt x="82759" y="0"/>
                    <a:pt x="112631" y="0"/>
                  </a:cubicBezTo>
                  <a:close/>
                </a:path>
              </a:pathLst>
            </a:custGeom>
            <a:gradFill rotWithShape="1">
              <a:gsLst>
                <a:gs pos="0">
                  <a:srgbClr val="003060">
                    <a:alpha val="100000"/>
                  </a:srgbClr>
                </a:gs>
                <a:gs pos="100000">
                  <a:srgbClr val="003060">
                    <a:alpha val="0"/>
                  </a:srgbClr>
                </a:gs>
              </a:gsLst>
              <a:lin ang="0"/>
            </a:gradFill>
          </p:spPr>
          <p:txBody>
            <a:bodyPr/>
            <a:lstStyle/>
            <a:p>
              <a:endParaRPr lang="en-US"/>
            </a:p>
          </p:txBody>
        </p:sp>
        <p:sp>
          <p:nvSpPr>
            <p:cNvPr id="5" name="TextBox 5"/>
            <p:cNvSpPr txBox="1"/>
            <p:nvPr/>
          </p:nvSpPr>
          <p:spPr>
            <a:xfrm>
              <a:off x="0" y="-38100"/>
              <a:ext cx="452589" cy="1184270"/>
            </a:xfrm>
            <a:prstGeom prst="rect">
              <a:avLst/>
            </a:prstGeom>
          </p:spPr>
          <p:txBody>
            <a:bodyPr lIns="50800" tIns="50800" rIns="50800" bIns="50800" rtlCol="0" anchor="ctr"/>
            <a:lstStyle/>
            <a:p>
              <a:pPr algn="ctr">
                <a:lnSpc>
                  <a:spcPts val="3360"/>
                </a:lnSpc>
              </a:pPr>
              <a:endParaRPr/>
            </a:p>
          </p:txBody>
        </p:sp>
      </p:grpSp>
      <p:grpSp>
        <p:nvGrpSpPr>
          <p:cNvPr id="6" name="Group 6"/>
          <p:cNvGrpSpPr/>
          <p:nvPr/>
        </p:nvGrpSpPr>
        <p:grpSpPr>
          <a:xfrm>
            <a:off x="10596188" y="-251375"/>
            <a:ext cx="8091523" cy="10923738"/>
            <a:chOff x="0" y="0"/>
            <a:chExt cx="2131101" cy="2877034"/>
          </a:xfrm>
        </p:grpSpPr>
        <p:sp>
          <p:nvSpPr>
            <p:cNvPr id="7" name="Freeform 7"/>
            <p:cNvSpPr/>
            <p:nvPr/>
          </p:nvSpPr>
          <p:spPr>
            <a:xfrm>
              <a:off x="0" y="0"/>
              <a:ext cx="2131101" cy="2877034"/>
            </a:xfrm>
            <a:custGeom>
              <a:avLst/>
              <a:gdLst/>
              <a:ahLst/>
              <a:cxnLst/>
              <a:rect l="l" t="t" r="r" b="b"/>
              <a:pathLst>
                <a:path w="2131101" h="2877034">
                  <a:moveTo>
                    <a:pt x="0" y="0"/>
                  </a:moveTo>
                  <a:lnTo>
                    <a:pt x="2131101" y="0"/>
                  </a:lnTo>
                  <a:lnTo>
                    <a:pt x="2131101" y="2877034"/>
                  </a:lnTo>
                  <a:lnTo>
                    <a:pt x="0" y="2877034"/>
                  </a:lnTo>
                  <a:close/>
                </a:path>
              </a:pathLst>
            </a:custGeom>
            <a:gradFill rotWithShape="1">
              <a:gsLst>
                <a:gs pos="0">
                  <a:srgbClr val="003060">
                    <a:alpha val="0"/>
                  </a:srgbClr>
                </a:gs>
                <a:gs pos="50000">
                  <a:srgbClr val="003060">
                    <a:alpha val="100000"/>
                  </a:srgbClr>
                </a:gs>
                <a:gs pos="100000">
                  <a:srgbClr val="003060">
                    <a:alpha val="100000"/>
                  </a:srgbClr>
                </a:gs>
              </a:gsLst>
              <a:lin ang="0"/>
            </a:gradFill>
          </p:spPr>
          <p:txBody>
            <a:bodyPr/>
            <a:lstStyle/>
            <a:p>
              <a:endParaRPr lang="en-US"/>
            </a:p>
          </p:txBody>
        </p:sp>
        <p:sp>
          <p:nvSpPr>
            <p:cNvPr id="8" name="TextBox 8"/>
            <p:cNvSpPr txBox="1"/>
            <p:nvPr/>
          </p:nvSpPr>
          <p:spPr>
            <a:xfrm>
              <a:off x="0" y="-38100"/>
              <a:ext cx="2131101" cy="2915134"/>
            </a:xfrm>
            <a:prstGeom prst="rect">
              <a:avLst/>
            </a:prstGeom>
          </p:spPr>
          <p:txBody>
            <a:bodyPr lIns="50800" tIns="50800" rIns="50800" bIns="50800" rtlCol="0" anchor="ctr"/>
            <a:lstStyle/>
            <a:p>
              <a:pPr algn="ctr">
                <a:lnSpc>
                  <a:spcPts val="3360"/>
                </a:lnSpc>
              </a:pPr>
              <a:endParaRPr/>
            </a:p>
          </p:txBody>
        </p:sp>
      </p:grpSp>
      <p:sp>
        <p:nvSpPr>
          <p:cNvPr id="9" name="Freeform 9"/>
          <p:cNvSpPr/>
          <p:nvPr/>
        </p:nvSpPr>
        <p:spPr>
          <a:xfrm>
            <a:off x="7806112" y="8918694"/>
            <a:ext cx="2675777" cy="679211"/>
          </a:xfrm>
          <a:custGeom>
            <a:avLst/>
            <a:gdLst/>
            <a:ahLst/>
            <a:cxnLst/>
            <a:rect l="l" t="t" r="r" b="b"/>
            <a:pathLst>
              <a:path w="2675777" h="679211">
                <a:moveTo>
                  <a:pt x="0" y="0"/>
                </a:moveTo>
                <a:lnTo>
                  <a:pt x="2675776" y="0"/>
                </a:lnTo>
                <a:lnTo>
                  <a:pt x="2675776" y="679212"/>
                </a:lnTo>
                <a:lnTo>
                  <a:pt x="0" y="6792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7072387" y="802308"/>
            <a:ext cx="373825" cy="1489884"/>
          </a:xfrm>
          <a:custGeom>
            <a:avLst/>
            <a:gdLst/>
            <a:ahLst/>
            <a:cxnLst/>
            <a:rect l="l" t="t" r="r" b="b"/>
            <a:pathLst>
              <a:path w="373825" h="1489884">
                <a:moveTo>
                  <a:pt x="0" y="0"/>
                </a:moveTo>
                <a:lnTo>
                  <a:pt x="373826" y="0"/>
                </a:lnTo>
                <a:lnTo>
                  <a:pt x="373826" y="1489884"/>
                </a:lnTo>
                <a:lnTo>
                  <a:pt x="0" y="14898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1" name="Freeform 11"/>
          <p:cNvSpPr/>
          <p:nvPr/>
        </p:nvSpPr>
        <p:spPr>
          <a:xfrm flipH="1">
            <a:off x="9420075" y="188968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2" name="TextBox 12"/>
          <p:cNvSpPr txBox="1"/>
          <p:nvPr/>
        </p:nvSpPr>
        <p:spPr>
          <a:xfrm>
            <a:off x="1247238" y="3370367"/>
            <a:ext cx="8608222" cy="2556147"/>
          </a:xfrm>
          <a:prstGeom prst="rect">
            <a:avLst/>
          </a:prstGeom>
        </p:spPr>
        <p:txBody>
          <a:bodyPr lIns="0" tIns="0" rIns="0" bIns="0" rtlCol="0" anchor="t">
            <a:spAutoFit/>
          </a:bodyPr>
          <a:lstStyle/>
          <a:p>
            <a:pPr algn="l">
              <a:lnSpc>
                <a:spcPts val="9895"/>
              </a:lnSpc>
            </a:pPr>
            <a:r>
              <a:rPr lang="en-US" sz="9797" b="1">
                <a:solidFill>
                  <a:srgbClr val="003060"/>
                </a:solidFill>
                <a:latin typeface="Garet Bold"/>
                <a:ea typeface="Garet Bold"/>
                <a:cs typeface="Garet Bold"/>
                <a:sym typeface="Garet Bold"/>
              </a:rPr>
              <a:t>SUPERSTORE SALES</a:t>
            </a:r>
          </a:p>
        </p:txBody>
      </p:sp>
      <p:sp>
        <p:nvSpPr>
          <p:cNvPr id="13" name="Freeform 13"/>
          <p:cNvSpPr/>
          <p:nvPr/>
        </p:nvSpPr>
        <p:spPr>
          <a:xfrm>
            <a:off x="9130949" y="-246523"/>
            <a:ext cx="10793539" cy="10780047"/>
          </a:xfrm>
          <a:custGeom>
            <a:avLst/>
            <a:gdLst/>
            <a:ahLst/>
            <a:cxnLst/>
            <a:rect l="l" t="t" r="r" b="b"/>
            <a:pathLst>
              <a:path w="10793539" h="10780047">
                <a:moveTo>
                  <a:pt x="0" y="0"/>
                </a:moveTo>
                <a:lnTo>
                  <a:pt x="10793539" y="0"/>
                </a:lnTo>
                <a:lnTo>
                  <a:pt x="10793539" y="10780046"/>
                </a:lnTo>
                <a:lnTo>
                  <a:pt x="0" y="10780046"/>
                </a:lnTo>
                <a:lnTo>
                  <a:pt x="0" y="0"/>
                </a:lnTo>
                <a:close/>
              </a:path>
            </a:pathLst>
          </a:custGeom>
          <a:blipFill>
            <a:blip r:embed="rId9">
              <a:alphaModFix amt="75000"/>
            </a:blip>
            <a:stretch>
              <a:fillRect/>
            </a:stretch>
          </a:blipFill>
        </p:spPr>
        <p:txBody>
          <a:bodyPr/>
          <a:lstStyle/>
          <a:p>
            <a:endParaRPr lang="en-US"/>
          </a:p>
        </p:txBody>
      </p:sp>
      <p:sp>
        <p:nvSpPr>
          <p:cNvPr id="14" name="Freeform 14"/>
          <p:cNvSpPr/>
          <p:nvPr/>
        </p:nvSpPr>
        <p:spPr>
          <a:xfrm>
            <a:off x="8068922" y="2411783"/>
            <a:ext cx="7566448" cy="7556990"/>
          </a:xfrm>
          <a:custGeom>
            <a:avLst/>
            <a:gdLst/>
            <a:ahLst/>
            <a:cxnLst/>
            <a:rect l="l" t="t" r="r" b="b"/>
            <a:pathLst>
              <a:path w="7566448" h="7556990">
                <a:moveTo>
                  <a:pt x="0" y="0"/>
                </a:moveTo>
                <a:lnTo>
                  <a:pt x="7566447" y="0"/>
                </a:lnTo>
                <a:lnTo>
                  <a:pt x="7566447" y="7556990"/>
                </a:lnTo>
                <a:lnTo>
                  <a:pt x="0" y="7556990"/>
                </a:lnTo>
                <a:lnTo>
                  <a:pt x="0" y="0"/>
                </a:lnTo>
                <a:close/>
              </a:path>
            </a:pathLst>
          </a:custGeom>
          <a:blipFill>
            <a:blip r:embed="rId9">
              <a:alphaModFix amt="73000"/>
            </a:blip>
            <a:stretch>
              <a:fillRect/>
            </a:stretch>
          </a:blipFill>
        </p:spPr>
        <p:txBody>
          <a:bodyPr/>
          <a:lstStyle/>
          <a:p>
            <a:endParaRPr lang="en-US"/>
          </a:p>
        </p:txBody>
      </p:sp>
      <p:grpSp>
        <p:nvGrpSpPr>
          <p:cNvPr id="15" name="Group 15"/>
          <p:cNvGrpSpPr/>
          <p:nvPr/>
        </p:nvGrpSpPr>
        <p:grpSpPr>
          <a:xfrm>
            <a:off x="9855460" y="242737"/>
            <a:ext cx="8432540" cy="84325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10"/>
              <a:stretch>
                <a:fillRect l="-24941" r="-24941"/>
              </a:stretch>
            </a:blipFill>
            <a:ln w="76200" cap="sq">
              <a:solidFill>
                <a:srgbClr val="FFFFFF"/>
              </a:solidFill>
              <a:prstDash val="solid"/>
              <a:miter/>
            </a:ln>
          </p:spPr>
          <p:txBody>
            <a:bodyPr/>
            <a:lstStyle/>
            <a:p>
              <a:endParaRPr lang="en-US"/>
            </a:p>
          </p:txBody>
        </p:sp>
      </p:grpSp>
      <p:grpSp>
        <p:nvGrpSpPr>
          <p:cNvPr id="17" name="Group 17"/>
          <p:cNvGrpSpPr/>
          <p:nvPr/>
        </p:nvGrpSpPr>
        <p:grpSpPr>
          <a:xfrm>
            <a:off x="9144000" y="3710599"/>
            <a:ext cx="5094067" cy="509406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11"/>
              <a:stretch>
                <a:fillRect l="-35836" r="-35836"/>
              </a:stretch>
            </a:blipFill>
            <a:ln w="76200" cap="sq">
              <a:solidFill>
                <a:srgbClr val="FFFFFF"/>
              </a:solidFill>
              <a:prstDash val="solid"/>
              <a:miter/>
            </a:ln>
          </p:spPr>
          <p:txBody>
            <a:bodyPr/>
            <a:lstStyle/>
            <a:p>
              <a:endParaRPr lang="en-US"/>
            </a:p>
          </p:txBody>
        </p:sp>
      </p:grpSp>
      <p:sp>
        <p:nvSpPr>
          <p:cNvPr id="19" name="Freeform 19"/>
          <p:cNvSpPr/>
          <p:nvPr/>
        </p:nvSpPr>
        <p:spPr>
          <a:xfrm>
            <a:off x="0" y="62350"/>
            <a:ext cx="5047878" cy="2229842"/>
          </a:xfrm>
          <a:custGeom>
            <a:avLst/>
            <a:gdLst/>
            <a:ahLst/>
            <a:cxnLst/>
            <a:rect l="l" t="t" r="r" b="b"/>
            <a:pathLst>
              <a:path w="5047878" h="2229842">
                <a:moveTo>
                  <a:pt x="0" y="0"/>
                </a:moveTo>
                <a:lnTo>
                  <a:pt x="5047878" y="0"/>
                </a:lnTo>
                <a:lnTo>
                  <a:pt x="5047878" y="2229842"/>
                </a:lnTo>
                <a:lnTo>
                  <a:pt x="0" y="2229842"/>
                </a:lnTo>
                <a:lnTo>
                  <a:pt x="0" y="0"/>
                </a:lnTo>
                <a:close/>
              </a:path>
            </a:pathLst>
          </a:custGeom>
          <a:blipFill>
            <a:blip r:embed="rId12"/>
            <a:stretch>
              <a:fillRect t="-15307" b="-12315"/>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498858" y="4347714"/>
            <a:ext cx="7132497" cy="4630225"/>
            <a:chOff x="0" y="0"/>
            <a:chExt cx="1878518" cy="1219483"/>
          </a:xfrm>
        </p:grpSpPr>
        <p:sp>
          <p:nvSpPr>
            <p:cNvPr id="4" name="Freeform 4"/>
            <p:cNvSpPr/>
            <p:nvPr/>
          </p:nvSpPr>
          <p:spPr>
            <a:xfrm>
              <a:off x="0" y="0"/>
              <a:ext cx="1878518" cy="1219483"/>
            </a:xfrm>
            <a:custGeom>
              <a:avLst/>
              <a:gdLst/>
              <a:ahLst/>
              <a:cxnLst/>
              <a:rect l="l" t="t" r="r" b="b"/>
              <a:pathLst>
                <a:path w="1878518" h="1219483">
                  <a:moveTo>
                    <a:pt x="0" y="0"/>
                  </a:moveTo>
                  <a:lnTo>
                    <a:pt x="1878518" y="0"/>
                  </a:lnTo>
                  <a:lnTo>
                    <a:pt x="1878518" y="1219483"/>
                  </a:lnTo>
                  <a:lnTo>
                    <a:pt x="0" y="1219483"/>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878518" cy="1276633"/>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107178" y="9258300"/>
            <a:ext cx="8162329" cy="1592157"/>
            <a:chOff x="0" y="0"/>
            <a:chExt cx="2149749" cy="419334"/>
          </a:xfrm>
        </p:grpSpPr>
        <p:sp>
          <p:nvSpPr>
            <p:cNvPr id="7" name="Freeform 7"/>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9923912" y="-336043"/>
            <a:ext cx="8741633" cy="1132122"/>
            <a:chOff x="0" y="0"/>
            <a:chExt cx="2302323" cy="298172"/>
          </a:xfrm>
        </p:grpSpPr>
        <p:sp>
          <p:nvSpPr>
            <p:cNvPr id="10" name="Freeform 10"/>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1" name="TextBox 11"/>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12" name="Freeform 12"/>
          <p:cNvSpPr/>
          <p:nvPr/>
        </p:nvSpPr>
        <p:spPr>
          <a:xfrm flipH="1">
            <a:off x="14778888" y="114473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a:off x="10225747" y="3862605"/>
            <a:ext cx="6458356" cy="4335171"/>
          </a:xfrm>
          <a:custGeom>
            <a:avLst/>
            <a:gdLst/>
            <a:ahLst/>
            <a:cxnLst/>
            <a:rect l="l" t="t" r="r" b="b"/>
            <a:pathLst>
              <a:path w="6458356" h="4335171">
                <a:moveTo>
                  <a:pt x="0" y="0"/>
                </a:moveTo>
                <a:lnTo>
                  <a:pt x="6458356" y="0"/>
                </a:lnTo>
                <a:lnTo>
                  <a:pt x="6458356" y="4335171"/>
                </a:lnTo>
                <a:lnTo>
                  <a:pt x="0" y="4335171"/>
                </a:lnTo>
                <a:lnTo>
                  <a:pt x="0" y="0"/>
                </a:lnTo>
                <a:close/>
              </a:path>
            </a:pathLst>
          </a:custGeom>
          <a:blipFill>
            <a:blip r:embed="rId5"/>
            <a:stretch>
              <a:fillRect/>
            </a:stretch>
          </a:blipFill>
        </p:spPr>
        <p:txBody>
          <a:bodyPr/>
          <a:lstStyle/>
          <a:p>
            <a:endParaRPr lang="en-US"/>
          </a:p>
        </p:txBody>
      </p:sp>
      <p:sp>
        <p:nvSpPr>
          <p:cNvPr id="14" name="TextBox 14"/>
          <p:cNvSpPr txBox="1"/>
          <p:nvPr/>
        </p:nvSpPr>
        <p:spPr>
          <a:xfrm>
            <a:off x="1864416" y="2612422"/>
            <a:ext cx="7279584" cy="5929630"/>
          </a:xfrm>
          <a:prstGeom prst="rect">
            <a:avLst/>
          </a:prstGeom>
        </p:spPr>
        <p:txBody>
          <a:bodyPr lIns="0" tIns="0" rIns="0" bIns="0" rtlCol="0" anchor="t">
            <a:spAutoFit/>
          </a:bodyPr>
          <a:lstStyle/>
          <a:p>
            <a:pPr algn="l">
              <a:lnSpc>
                <a:spcPts val="3919"/>
              </a:lnSpc>
            </a:pPr>
            <a:r>
              <a:rPr lang="en-US" sz="2799">
                <a:solidFill>
                  <a:srgbClr val="000000"/>
                </a:solidFill>
                <a:latin typeface="Open Sans"/>
                <a:ea typeface="Open Sans"/>
                <a:cs typeface="Open Sans"/>
                <a:sym typeface="Open Sans"/>
              </a:rPr>
              <a:t>As part of the normalization phase, the dataset was first cleaned to remove duplicates, fix inconsistencies, and validate key fields. After that, the data was reorganized into four normalized tables Orders, Customers, Products, and Order_Details to reduce redundancy and ensure a clear relational structure. Primary and foreign keys were assigned to maintain referential integrity and support efficient analysis.</a:t>
            </a:r>
          </a:p>
          <a:p>
            <a:pPr algn="l">
              <a:lnSpc>
                <a:spcPts val="3919"/>
              </a:lnSpc>
            </a:pPr>
            <a:endParaRPr lang="en-US" sz="2799">
              <a:solidFill>
                <a:srgbClr val="000000"/>
              </a:solidFill>
              <a:latin typeface="Open Sans"/>
              <a:ea typeface="Open Sans"/>
              <a:cs typeface="Open Sans"/>
              <a:sym typeface="Open Sans"/>
            </a:endParaRPr>
          </a:p>
        </p:txBody>
      </p:sp>
      <p:sp>
        <p:nvSpPr>
          <p:cNvPr id="15" name="TextBox 15"/>
          <p:cNvSpPr txBox="1"/>
          <p:nvPr/>
        </p:nvSpPr>
        <p:spPr>
          <a:xfrm>
            <a:off x="1864416" y="1467953"/>
            <a:ext cx="7624466"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NORMALIZATION</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3060">
                <a:alpha val="100000"/>
              </a:srgbClr>
            </a:gs>
            <a:gs pos="100000">
              <a:srgbClr val="003060">
                <a:alpha val="0"/>
              </a:srgbClr>
            </a:gs>
          </a:gsLst>
          <a:lin ang="5400000"/>
        </a:gradFill>
        <a:effectLst/>
      </p:bgPr>
    </p:bg>
    <p:spTree>
      <p:nvGrpSpPr>
        <p:cNvPr id="1" name=""/>
        <p:cNvGrpSpPr/>
        <p:nvPr/>
      </p:nvGrpSpPr>
      <p:grpSpPr>
        <a:xfrm>
          <a:off x="0" y="0"/>
          <a:ext cx="0" cy="0"/>
          <a:chOff x="0" y="0"/>
          <a:chExt cx="0" cy="0"/>
        </a:xfrm>
      </p:grpSpPr>
      <p:sp>
        <p:nvSpPr>
          <p:cNvPr id="2" name="TextBox 2"/>
          <p:cNvSpPr txBox="1"/>
          <p:nvPr/>
        </p:nvSpPr>
        <p:spPr>
          <a:xfrm>
            <a:off x="4251703" y="4496753"/>
            <a:ext cx="9784594" cy="1560195"/>
          </a:xfrm>
          <a:prstGeom prst="rect">
            <a:avLst/>
          </a:prstGeom>
        </p:spPr>
        <p:txBody>
          <a:bodyPr lIns="0" tIns="0" rIns="0" bIns="0" rtlCol="0" anchor="t">
            <a:spAutoFit/>
          </a:bodyPr>
          <a:lstStyle/>
          <a:p>
            <a:pPr algn="ctr">
              <a:lnSpc>
                <a:spcPts val="11640"/>
              </a:lnSpc>
            </a:pPr>
            <a:r>
              <a:rPr lang="en-US" sz="12000" b="1">
                <a:solidFill>
                  <a:srgbClr val="FFFFFF"/>
                </a:solidFill>
                <a:latin typeface="Garet Bold"/>
                <a:ea typeface="Garet Bold"/>
                <a:cs typeface="Garet Bold"/>
                <a:sym typeface="Garet Bold"/>
              </a:rPr>
              <a:t>Q&amp;A</a:t>
            </a:r>
          </a:p>
        </p:txBody>
      </p:sp>
      <p:sp>
        <p:nvSpPr>
          <p:cNvPr id="3" name="Freeform 3"/>
          <p:cNvSpPr/>
          <p:nvPr/>
        </p:nvSpPr>
        <p:spPr>
          <a:xfrm flipH="1">
            <a:off x="15126022" y="845327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38221" b="-38221"/>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2437" r="-12437"/>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43015" b="-43015"/>
              </a:stretch>
            </a:blipFill>
          </p:spPr>
          <p:txBody>
            <a:bodyPr/>
            <a:lstStyle/>
            <a:p>
              <a:endParaRPr lang="en-US"/>
            </a:p>
          </p:txBody>
        </p:sp>
      </p:grpSp>
      <p:sp>
        <p:nvSpPr>
          <p:cNvPr id="27" name="TextBox 27"/>
          <p:cNvSpPr txBox="1"/>
          <p:nvPr/>
        </p:nvSpPr>
        <p:spPr>
          <a:xfrm>
            <a:off x="4449901" y="1590412"/>
            <a:ext cx="9388198" cy="507372"/>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Q1- TOP 3 CITIES IN EACH REGION </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38469" b="-7192"/>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2942" r="-12942"/>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30282" b="-30282"/>
              </a:stretch>
            </a:blipFill>
          </p:spPr>
          <p:txBody>
            <a:bodyPr/>
            <a:lstStyle/>
            <a:p>
              <a:endParaRPr lang="en-US"/>
            </a:p>
          </p:txBody>
        </p:sp>
      </p:grpSp>
      <p:sp>
        <p:nvSpPr>
          <p:cNvPr id="27" name="TextBox 27"/>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Q2-RANK CUSTOMER SEGMENTS BY AVERAGE ORDER FREQUENCY</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12237044"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l="-10654" r="-10654"/>
              </a:stretch>
            </a:blipFill>
          </p:spPr>
          <p:txBody>
            <a:bodyPr/>
            <a:lstStyle/>
            <a:p>
              <a:endParaRPr lang="en-US"/>
            </a:p>
          </p:txBody>
        </p:sp>
      </p:grpSp>
      <p:grpSp>
        <p:nvGrpSpPr>
          <p:cNvPr id="20" name="Group 20"/>
          <p:cNvGrpSpPr/>
          <p:nvPr/>
        </p:nvGrpSpPr>
        <p:grpSpPr>
          <a:xfrm>
            <a:off x="1341287" y="6232631"/>
            <a:ext cx="4782314" cy="2719084"/>
            <a:chOff x="0" y="0"/>
            <a:chExt cx="1259540" cy="716137"/>
          </a:xfrm>
        </p:grpSpPr>
        <p:sp>
          <p:nvSpPr>
            <p:cNvPr id="21" name="Freeform 21"/>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2" name="TextBox 22"/>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3" name="Group 23"/>
          <p:cNvGrpSpPr/>
          <p:nvPr/>
        </p:nvGrpSpPr>
        <p:grpSpPr>
          <a:xfrm>
            <a:off x="1028700" y="5812552"/>
            <a:ext cx="4888186" cy="2853698"/>
            <a:chOff x="0" y="0"/>
            <a:chExt cx="1313155" cy="766613"/>
          </a:xfrm>
        </p:grpSpPr>
        <p:sp>
          <p:nvSpPr>
            <p:cNvPr id="24" name="Freeform 24"/>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t="-2234" b="-2234"/>
              </a:stretch>
            </a:blipFill>
          </p:spPr>
          <p:txBody>
            <a:bodyPr/>
            <a:lstStyle/>
            <a:p>
              <a:endParaRPr lang="en-US"/>
            </a:p>
          </p:txBody>
        </p:sp>
      </p:grpSp>
      <p:sp>
        <p:nvSpPr>
          <p:cNvPr id="25" name="Freeform 25"/>
          <p:cNvSpPr/>
          <p:nvPr/>
        </p:nvSpPr>
        <p:spPr>
          <a:xfrm>
            <a:off x="6789112" y="5812552"/>
            <a:ext cx="4667042" cy="2853698"/>
          </a:xfrm>
          <a:custGeom>
            <a:avLst/>
            <a:gdLst/>
            <a:ahLst/>
            <a:cxnLst/>
            <a:rect l="l" t="t" r="r" b="b"/>
            <a:pathLst>
              <a:path w="4667042" h="2853698">
                <a:moveTo>
                  <a:pt x="0" y="0"/>
                </a:moveTo>
                <a:lnTo>
                  <a:pt x="4667042" y="0"/>
                </a:lnTo>
                <a:lnTo>
                  <a:pt x="4667042" y="2853698"/>
                </a:lnTo>
                <a:lnTo>
                  <a:pt x="0" y="2853698"/>
                </a:lnTo>
                <a:lnTo>
                  <a:pt x="0" y="0"/>
                </a:lnTo>
                <a:close/>
              </a:path>
            </a:pathLst>
          </a:custGeom>
          <a:blipFill>
            <a:blip r:embed="rId10"/>
            <a:stretch>
              <a:fillRect t="-44525" b="-5163"/>
            </a:stretch>
          </a:blipFill>
        </p:spPr>
        <p:txBody>
          <a:bodyPr/>
          <a:lstStyle/>
          <a:p>
            <a:endParaRPr lang="en-US"/>
          </a:p>
        </p:txBody>
      </p:sp>
      <p:sp>
        <p:nvSpPr>
          <p:cNvPr id="26" name="TextBox 26"/>
          <p:cNvSpPr txBox="1"/>
          <p:nvPr/>
        </p:nvSpPr>
        <p:spPr>
          <a:xfrm>
            <a:off x="4449901" y="1590412"/>
            <a:ext cx="9388198" cy="507372"/>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Q3- TOP 10 PRODUCTS BY SALES </a:t>
            </a:r>
          </a:p>
        </p:txBody>
      </p:sp>
      <p:sp>
        <p:nvSpPr>
          <p:cNvPr id="27" name="TextBox 27"/>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8" name="TextBox 28"/>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29" name="TextBox 29"/>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41411" b="-41411"/>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2773" r="-12773"/>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33445" b="-33445"/>
              </a:stretch>
            </a:blipFill>
          </p:spPr>
          <p:txBody>
            <a:bodyPr/>
            <a:lstStyle/>
            <a:p>
              <a:endParaRPr lang="en-US"/>
            </a:p>
          </p:txBody>
        </p:sp>
      </p:grpSp>
      <p:sp>
        <p:nvSpPr>
          <p:cNvPr id="27" name="TextBox 27"/>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Q4- NUMBER OF PRODUCTS IN EACH SUB-CATEGORY</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10223" b="-10223"/>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3112" r="-13112"/>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21927" b="-21927"/>
              </a:stretch>
            </a:blipFill>
          </p:spPr>
          <p:txBody>
            <a:bodyPr/>
            <a:lstStyle/>
            <a:p>
              <a:endParaRPr lang="en-US"/>
            </a:p>
          </p:txBody>
        </p:sp>
      </p:grpSp>
      <p:sp>
        <p:nvSpPr>
          <p:cNvPr id="27" name="TextBox 27"/>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Q5- IDENTIFY CITIES WITH THE FASTEST-GROWING ORDER VOLUME</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12237044"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l="-12773" r="-12773"/>
              </a:stretch>
            </a:blipFill>
          </p:spPr>
          <p:txBody>
            <a:bodyPr/>
            <a:lstStyle/>
            <a:p>
              <a:endParaRPr lang="en-US"/>
            </a:p>
          </p:txBody>
        </p:sp>
      </p:grpSp>
      <p:grpSp>
        <p:nvGrpSpPr>
          <p:cNvPr id="20" name="Group 20"/>
          <p:cNvGrpSpPr/>
          <p:nvPr/>
        </p:nvGrpSpPr>
        <p:grpSpPr>
          <a:xfrm>
            <a:off x="1341287" y="6232631"/>
            <a:ext cx="4782314" cy="2719084"/>
            <a:chOff x="0" y="0"/>
            <a:chExt cx="1259540" cy="716137"/>
          </a:xfrm>
        </p:grpSpPr>
        <p:sp>
          <p:nvSpPr>
            <p:cNvPr id="21" name="Freeform 21"/>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2" name="TextBox 22"/>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3" name="Group 23"/>
          <p:cNvGrpSpPr/>
          <p:nvPr/>
        </p:nvGrpSpPr>
        <p:grpSpPr>
          <a:xfrm>
            <a:off x="1028700" y="5812552"/>
            <a:ext cx="4888186" cy="2853698"/>
            <a:chOff x="0" y="0"/>
            <a:chExt cx="1313155" cy="766613"/>
          </a:xfrm>
        </p:grpSpPr>
        <p:sp>
          <p:nvSpPr>
            <p:cNvPr id="24" name="Freeform 24"/>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t="-18735" b="-18735"/>
              </a:stretch>
            </a:blipFill>
          </p:spPr>
          <p:txBody>
            <a:bodyPr/>
            <a:lstStyle/>
            <a:p>
              <a:endParaRPr lang="en-US"/>
            </a:p>
          </p:txBody>
        </p:sp>
      </p:grpSp>
      <p:sp>
        <p:nvSpPr>
          <p:cNvPr id="25" name="Freeform 25"/>
          <p:cNvSpPr/>
          <p:nvPr/>
        </p:nvSpPr>
        <p:spPr>
          <a:xfrm>
            <a:off x="6436712" y="5812552"/>
            <a:ext cx="5187425" cy="2853698"/>
          </a:xfrm>
          <a:custGeom>
            <a:avLst/>
            <a:gdLst/>
            <a:ahLst/>
            <a:cxnLst/>
            <a:rect l="l" t="t" r="r" b="b"/>
            <a:pathLst>
              <a:path w="5187425" h="2853698">
                <a:moveTo>
                  <a:pt x="0" y="0"/>
                </a:moveTo>
                <a:lnTo>
                  <a:pt x="5187425" y="0"/>
                </a:lnTo>
                <a:lnTo>
                  <a:pt x="5187425" y="2853698"/>
                </a:lnTo>
                <a:lnTo>
                  <a:pt x="0" y="2853698"/>
                </a:lnTo>
                <a:lnTo>
                  <a:pt x="0" y="0"/>
                </a:lnTo>
                <a:close/>
              </a:path>
            </a:pathLst>
          </a:custGeom>
          <a:blipFill>
            <a:blip r:embed="rId10"/>
            <a:stretch>
              <a:fillRect t="-10569" r="-29125"/>
            </a:stretch>
          </a:blipFill>
        </p:spPr>
        <p:txBody>
          <a:bodyPr/>
          <a:lstStyle/>
          <a:p>
            <a:endParaRPr lang="en-US"/>
          </a:p>
        </p:txBody>
      </p:sp>
      <p:sp>
        <p:nvSpPr>
          <p:cNvPr id="26" name="TextBox 26"/>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Q6- WHICH QUARTERS HAVE THE HIGHEST ORDER VOLUME</a:t>
            </a:r>
          </a:p>
        </p:txBody>
      </p:sp>
      <p:sp>
        <p:nvSpPr>
          <p:cNvPr id="27" name="TextBox 27"/>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8" name="TextBox 28"/>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29" name="TextBox 29"/>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4629" b="-4629"/>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2773" r="-12773"/>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9952" b="-9952"/>
              </a:stretch>
            </a:blipFill>
          </p:spPr>
          <p:txBody>
            <a:bodyPr/>
            <a:lstStyle/>
            <a:p>
              <a:endParaRPr lang="en-US"/>
            </a:p>
          </p:txBody>
        </p:sp>
      </p:grpSp>
      <p:sp>
        <p:nvSpPr>
          <p:cNvPr id="27" name="TextBox 27"/>
          <p:cNvSpPr txBox="1"/>
          <p:nvPr/>
        </p:nvSpPr>
        <p:spPr>
          <a:xfrm>
            <a:off x="4449901" y="1590412"/>
            <a:ext cx="9388198" cy="507372"/>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Q7- GROUP ORDERS BY SHIP MODE</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27460" b="-27460"/>
              </a:stretch>
            </a:blipFill>
          </p:spPr>
          <p:txBody>
            <a:bodyPr/>
            <a:lstStyle/>
            <a:p>
              <a:endParaRPr lang="en-US"/>
            </a:p>
          </p:txBody>
        </p:sp>
      </p:grpSp>
      <p:grpSp>
        <p:nvGrpSpPr>
          <p:cNvPr id="20" name="Group 20"/>
          <p:cNvGrpSpPr/>
          <p:nvPr/>
        </p:nvGrpSpPr>
        <p:grpSpPr>
          <a:xfrm>
            <a:off x="1223704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3112" r="-13112"/>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5437" b="-5437"/>
              </a:stretch>
            </a:blipFill>
          </p:spPr>
          <p:txBody>
            <a:bodyPr/>
            <a:lstStyle/>
            <a:p>
              <a:endParaRPr lang="en-US"/>
            </a:p>
          </p:txBody>
        </p:sp>
      </p:grpSp>
      <p:sp>
        <p:nvSpPr>
          <p:cNvPr id="27" name="TextBox 27"/>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Q8- WHICH MONTH HAS THE HIGHEST TOTAL SALES</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9497777" y="3353141"/>
            <a:ext cx="817854" cy="720378"/>
            <a:chOff x="0" y="0"/>
            <a:chExt cx="215402" cy="189729"/>
          </a:xfrm>
        </p:grpSpPr>
        <p:sp>
          <p:nvSpPr>
            <p:cNvPr id="4" name="Freeform 4"/>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01</a:t>
              </a:r>
            </a:p>
          </p:txBody>
        </p:sp>
      </p:grpSp>
      <p:grpSp>
        <p:nvGrpSpPr>
          <p:cNvPr id="6" name="Group 6"/>
          <p:cNvGrpSpPr/>
          <p:nvPr/>
        </p:nvGrpSpPr>
        <p:grpSpPr>
          <a:xfrm>
            <a:off x="9497777" y="4184128"/>
            <a:ext cx="817854" cy="720378"/>
            <a:chOff x="0" y="0"/>
            <a:chExt cx="215402" cy="189729"/>
          </a:xfrm>
        </p:grpSpPr>
        <p:sp>
          <p:nvSpPr>
            <p:cNvPr id="7" name="Freeform 7"/>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02</a:t>
              </a:r>
            </a:p>
          </p:txBody>
        </p:sp>
      </p:grpSp>
      <p:grpSp>
        <p:nvGrpSpPr>
          <p:cNvPr id="9" name="Group 9"/>
          <p:cNvGrpSpPr/>
          <p:nvPr/>
        </p:nvGrpSpPr>
        <p:grpSpPr>
          <a:xfrm>
            <a:off x="9497777" y="5018807"/>
            <a:ext cx="817854" cy="720378"/>
            <a:chOff x="0" y="0"/>
            <a:chExt cx="215402" cy="189729"/>
          </a:xfrm>
        </p:grpSpPr>
        <p:sp>
          <p:nvSpPr>
            <p:cNvPr id="10" name="Freeform 10"/>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1" name="TextBox 11"/>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03</a:t>
              </a:r>
            </a:p>
          </p:txBody>
        </p:sp>
      </p:grpSp>
      <p:grpSp>
        <p:nvGrpSpPr>
          <p:cNvPr id="12" name="Group 12"/>
          <p:cNvGrpSpPr/>
          <p:nvPr/>
        </p:nvGrpSpPr>
        <p:grpSpPr>
          <a:xfrm>
            <a:off x="9497777" y="5853485"/>
            <a:ext cx="817854" cy="720378"/>
            <a:chOff x="0" y="0"/>
            <a:chExt cx="215402" cy="189729"/>
          </a:xfrm>
        </p:grpSpPr>
        <p:sp>
          <p:nvSpPr>
            <p:cNvPr id="13" name="Freeform 13"/>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04</a:t>
              </a:r>
            </a:p>
          </p:txBody>
        </p:sp>
      </p:grpSp>
      <p:grpSp>
        <p:nvGrpSpPr>
          <p:cNvPr id="15" name="Group 15"/>
          <p:cNvGrpSpPr/>
          <p:nvPr/>
        </p:nvGrpSpPr>
        <p:grpSpPr>
          <a:xfrm>
            <a:off x="9497777" y="6688163"/>
            <a:ext cx="817854" cy="720378"/>
            <a:chOff x="0" y="0"/>
            <a:chExt cx="215402" cy="189729"/>
          </a:xfrm>
        </p:grpSpPr>
        <p:sp>
          <p:nvSpPr>
            <p:cNvPr id="16" name="Freeform 16"/>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05</a:t>
              </a:r>
            </a:p>
          </p:txBody>
        </p:sp>
      </p:grpSp>
      <p:grpSp>
        <p:nvGrpSpPr>
          <p:cNvPr id="18" name="Group 18"/>
          <p:cNvGrpSpPr/>
          <p:nvPr/>
        </p:nvGrpSpPr>
        <p:grpSpPr>
          <a:xfrm>
            <a:off x="9497777" y="7522842"/>
            <a:ext cx="817854" cy="720378"/>
            <a:chOff x="0" y="0"/>
            <a:chExt cx="215402" cy="189729"/>
          </a:xfrm>
        </p:grpSpPr>
        <p:sp>
          <p:nvSpPr>
            <p:cNvPr id="19" name="Freeform 19"/>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0" name="TextBox 20"/>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06</a:t>
              </a:r>
            </a:p>
          </p:txBody>
        </p:sp>
      </p:grpSp>
      <p:sp>
        <p:nvSpPr>
          <p:cNvPr id="21" name="Freeform 21"/>
          <p:cNvSpPr/>
          <p:nvPr/>
        </p:nvSpPr>
        <p:spPr>
          <a:xfrm>
            <a:off x="-787501" y="8100011"/>
            <a:ext cx="3245780" cy="3245780"/>
          </a:xfrm>
          <a:custGeom>
            <a:avLst/>
            <a:gdLst/>
            <a:ahLst/>
            <a:cxnLst/>
            <a:rect l="l" t="t" r="r" b="b"/>
            <a:pathLst>
              <a:path w="3245780" h="3245780">
                <a:moveTo>
                  <a:pt x="0" y="0"/>
                </a:moveTo>
                <a:lnTo>
                  <a:pt x="3245780" y="0"/>
                </a:lnTo>
                <a:lnTo>
                  <a:pt x="3245780" y="3245780"/>
                </a:lnTo>
                <a:lnTo>
                  <a:pt x="0" y="32457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22" name="Group 22"/>
          <p:cNvGrpSpPr/>
          <p:nvPr/>
        </p:nvGrpSpPr>
        <p:grpSpPr>
          <a:xfrm>
            <a:off x="1975114" y="3315326"/>
            <a:ext cx="5685796" cy="5735273"/>
            <a:chOff x="0" y="0"/>
            <a:chExt cx="1504733" cy="1517827"/>
          </a:xfrm>
        </p:grpSpPr>
        <p:sp>
          <p:nvSpPr>
            <p:cNvPr id="23" name="Freeform 23"/>
            <p:cNvSpPr/>
            <p:nvPr/>
          </p:nvSpPr>
          <p:spPr>
            <a:xfrm>
              <a:off x="0" y="0"/>
              <a:ext cx="1504733" cy="1517827"/>
            </a:xfrm>
            <a:custGeom>
              <a:avLst/>
              <a:gdLst/>
              <a:ahLst/>
              <a:cxnLst/>
              <a:rect l="l" t="t" r="r" b="b"/>
              <a:pathLst>
                <a:path w="1504733" h="1517827">
                  <a:moveTo>
                    <a:pt x="0" y="0"/>
                  </a:moveTo>
                  <a:lnTo>
                    <a:pt x="1504733" y="0"/>
                  </a:lnTo>
                  <a:lnTo>
                    <a:pt x="1504733" y="1517827"/>
                  </a:lnTo>
                  <a:lnTo>
                    <a:pt x="0" y="151782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504733" cy="157497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622890" y="2735261"/>
            <a:ext cx="5826637" cy="6105247"/>
            <a:chOff x="0" y="0"/>
            <a:chExt cx="907062" cy="950435"/>
          </a:xfrm>
        </p:grpSpPr>
        <p:sp>
          <p:nvSpPr>
            <p:cNvPr id="26" name="Freeform 26"/>
            <p:cNvSpPr/>
            <p:nvPr/>
          </p:nvSpPr>
          <p:spPr>
            <a:xfrm>
              <a:off x="0" y="0"/>
              <a:ext cx="907062" cy="950435"/>
            </a:xfrm>
            <a:custGeom>
              <a:avLst/>
              <a:gdLst/>
              <a:ahLst/>
              <a:cxnLst/>
              <a:rect l="l" t="t" r="r" b="b"/>
              <a:pathLst>
                <a:path w="907062" h="950435">
                  <a:moveTo>
                    <a:pt x="0" y="0"/>
                  </a:moveTo>
                  <a:lnTo>
                    <a:pt x="907062" y="0"/>
                  </a:lnTo>
                  <a:lnTo>
                    <a:pt x="907062" y="950435"/>
                  </a:lnTo>
                  <a:lnTo>
                    <a:pt x="0" y="950435"/>
                  </a:lnTo>
                  <a:close/>
                </a:path>
              </a:pathLst>
            </a:custGeom>
            <a:blipFill>
              <a:blip r:embed="rId5"/>
              <a:stretch>
                <a:fillRect l="-35188" r="-35188"/>
              </a:stretch>
            </a:blipFill>
          </p:spPr>
          <p:txBody>
            <a:bodyPr/>
            <a:lstStyle/>
            <a:p>
              <a:endParaRPr lang="en-US"/>
            </a:p>
          </p:txBody>
        </p:sp>
      </p:grpSp>
      <p:grpSp>
        <p:nvGrpSpPr>
          <p:cNvPr id="27" name="Group 27"/>
          <p:cNvGrpSpPr/>
          <p:nvPr/>
        </p:nvGrpSpPr>
        <p:grpSpPr>
          <a:xfrm>
            <a:off x="13963740" y="9258300"/>
            <a:ext cx="4465962" cy="1640349"/>
            <a:chOff x="0" y="0"/>
            <a:chExt cx="1176220" cy="432026"/>
          </a:xfrm>
        </p:grpSpPr>
        <p:sp>
          <p:nvSpPr>
            <p:cNvPr id="28" name="Freeform 28"/>
            <p:cNvSpPr/>
            <p:nvPr/>
          </p:nvSpPr>
          <p:spPr>
            <a:xfrm>
              <a:off x="0" y="0"/>
              <a:ext cx="1176220" cy="432026"/>
            </a:xfrm>
            <a:custGeom>
              <a:avLst/>
              <a:gdLst/>
              <a:ahLst/>
              <a:cxnLst/>
              <a:rect l="l" t="t" r="r" b="b"/>
              <a:pathLst>
                <a:path w="1176220" h="432026">
                  <a:moveTo>
                    <a:pt x="32937" y="0"/>
                  </a:moveTo>
                  <a:lnTo>
                    <a:pt x="1143283" y="0"/>
                  </a:lnTo>
                  <a:cubicBezTo>
                    <a:pt x="1152019" y="0"/>
                    <a:pt x="1160396" y="3470"/>
                    <a:pt x="1166573" y="9647"/>
                  </a:cubicBezTo>
                  <a:cubicBezTo>
                    <a:pt x="1172750" y="15824"/>
                    <a:pt x="1176220" y="24202"/>
                    <a:pt x="1176220" y="32937"/>
                  </a:cubicBezTo>
                  <a:lnTo>
                    <a:pt x="1176220" y="399089"/>
                  </a:lnTo>
                  <a:cubicBezTo>
                    <a:pt x="1176220" y="407824"/>
                    <a:pt x="1172750" y="416202"/>
                    <a:pt x="1166573" y="422379"/>
                  </a:cubicBezTo>
                  <a:cubicBezTo>
                    <a:pt x="1160396" y="428556"/>
                    <a:pt x="1152019" y="432026"/>
                    <a:pt x="1143283" y="432026"/>
                  </a:cubicBezTo>
                  <a:lnTo>
                    <a:pt x="32937" y="432026"/>
                  </a:lnTo>
                  <a:cubicBezTo>
                    <a:pt x="24202" y="432026"/>
                    <a:pt x="15824" y="428556"/>
                    <a:pt x="9647" y="422379"/>
                  </a:cubicBezTo>
                  <a:cubicBezTo>
                    <a:pt x="3470" y="416202"/>
                    <a:pt x="0" y="407824"/>
                    <a:pt x="0" y="399089"/>
                  </a:cubicBezTo>
                  <a:lnTo>
                    <a:pt x="0" y="32937"/>
                  </a:lnTo>
                  <a:cubicBezTo>
                    <a:pt x="0" y="24202"/>
                    <a:pt x="3470" y="15824"/>
                    <a:pt x="9647" y="9647"/>
                  </a:cubicBezTo>
                  <a:cubicBezTo>
                    <a:pt x="15824" y="3470"/>
                    <a:pt x="24202" y="0"/>
                    <a:pt x="32937" y="0"/>
                  </a:cubicBezTo>
                  <a:close/>
                </a:path>
              </a:pathLst>
            </a:custGeom>
            <a:gradFill rotWithShape="1">
              <a:gsLst>
                <a:gs pos="0">
                  <a:srgbClr val="003060">
                    <a:alpha val="0"/>
                  </a:srgbClr>
                </a:gs>
                <a:gs pos="50000">
                  <a:srgbClr val="003060">
                    <a:alpha val="100000"/>
                  </a:srgbClr>
                </a:gs>
                <a:gs pos="100000">
                  <a:srgbClr val="003060">
                    <a:alpha val="100000"/>
                  </a:srgbClr>
                </a:gs>
              </a:gsLst>
              <a:lin ang="0"/>
            </a:gradFill>
            <a:ln cap="sq">
              <a:noFill/>
              <a:prstDash val="solid"/>
              <a:miter/>
            </a:ln>
          </p:spPr>
          <p:txBody>
            <a:bodyPr/>
            <a:lstStyle/>
            <a:p>
              <a:endParaRPr lang="en-US"/>
            </a:p>
          </p:txBody>
        </p:sp>
        <p:sp>
          <p:nvSpPr>
            <p:cNvPr id="29" name="TextBox 29"/>
            <p:cNvSpPr txBox="1"/>
            <p:nvPr/>
          </p:nvSpPr>
          <p:spPr>
            <a:xfrm>
              <a:off x="0" y="-57150"/>
              <a:ext cx="1176220" cy="489176"/>
            </a:xfrm>
            <a:prstGeom prst="rect">
              <a:avLst/>
            </a:prstGeom>
          </p:spPr>
          <p:txBody>
            <a:bodyPr lIns="50800" tIns="50800" rIns="50800" bIns="50800" rtlCol="0" anchor="ctr"/>
            <a:lstStyle/>
            <a:p>
              <a:pPr marL="0" lvl="0" indent="0" algn="ctr">
                <a:lnSpc>
                  <a:spcPts val="3500"/>
                </a:lnSpc>
                <a:spcBef>
                  <a:spcPct val="0"/>
                </a:spcBef>
              </a:pPr>
              <a:endParaRPr/>
            </a:p>
          </p:txBody>
        </p:sp>
      </p:grpSp>
      <p:grpSp>
        <p:nvGrpSpPr>
          <p:cNvPr id="30" name="Group 30"/>
          <p:cNvGrpSpPr/>
          <p:nvPr/>
        </p:nvGrpSpPr>
        <p:grpSpPr>
          <a:xfrm>
            <a:off x="9497777" y="-611649"/>
            <a:ext cx="8931924" cy="1640349"/>
            <a:chOff x="0" y="0"/>
            <a:chExt cx="2352441" cy="432026"/>
          </a:xfrm>
        </p:grpSpPr>
        <p:sp>
          <p:nvSpPr>
            <p:cNvPr id="31" name="Freeform 31"/>
            <p:cNvSpPr/>
            <p:nvPr/>
          </p:nvSpPr>
          <p:spPr>
            <a:xfrm>
              <a:off x="0" y="0"/>
              <a:ext cx="2352441" cy="432026"/>
            </a:xfrm>
            <a:custGeom>
              <a:avLst/>
              <a:gdLst/>
              <a:ahLst/>
              <a:cxnLst/>
              <a:rect l="l" t="t" r="r" b="b"/>
              <a:pathLst>
                <a:path w="2352441" h="432026">
                  <a:moveTo>
                    <a:pt x="16469" y="0"/>
                  </a:moveTo>
                  <a:lnTo>
                    <a:pt x="2335972" y="0"/>
                  </a:lnTo>
                  <a:cubicBezTo>
                    <a:pt x="2345068" y="0"/>
                    <a:pt x="2352441" y="7373"/>
                    <a:pt x="2352441" y="16469"/>
                  </a:cubicBezTo>
                  <a:lnTo>
                    <a:pt x="2352441" y="415557"/>
                  </a:lnTo>
                  <a:cubicBezTo>
                    <a:pt x="2352441" y="419925"/>
                    <a:pt x="2350706" y="424114"/>
                    <a:pt x="2347617" y="427202"/>
                  </a:cubicBezTo>
                  <a:cubicBezTo>
                    <a:pt x="2344529" y="430291"/>
                    <a:pt x="2340340" y="432026"/>
                    <a:pt x="2335972" y="432026"/>
                  </a:cubicBezTo>
                  <a:lnTo>
                    <a:pt x="16469" y="432026"/>
                  </a:lnTo>
                  <a:cubicBezTo>
                    <a:pt x="12101" y="432026"/>
                    <a:pt x="7912" y="430291"/>
                    <a:pt x="4824" y="427202"/>
                  </a:cubicBezTo>
                  <a:cubicBezTo>
                    <a:pt x="1735" y="424114"/>
                    <a:pt x="0" y="419925"/>
                    <a:pt x="0" y="415557"/>
                  </a:cubicBezTo>
                  <a:lnTo>
                    <a:pt x="0" y="16469"/>
                  </a:lnTo>
                  <a:cubicBezTo>
                    <a:pt x="0" y="12101"/>
                    <a:pt x="1735" y="7912"/>
                    <a:pt x="4824" y="4824"/>
                  </a:cubicBezTo>
                  <a:cubicBezTo>
                    <a:pt x="7912" y="1735"/>
                    <a:pt x="12101" y="0"/>
                    <a:pt x="16469" y="0"/>
                  </a:cubicBezTo>
                  <a:close/>
                </a:path>
              </a:pathLst>
            </a:custGeom>
            <a:gradFill rotWithShape="1">
              <a:gsLst>
                <a:gs pos="0">
                  <a:srgbClr val="003060">
                    <a:alpha val="0"/>
                  </a:srgbClr>
                </a:gs>
                <a:gs pos="50000">
                  <a:srgbClr val="003060">
                    <a:alpha val="100000"/>
                  </a:srgbClr>
                </a:gs>
                <a:gs pos="100000">
                  <a:srgbClr val="003060">
                    <a:alpha val="100000"/>
                  </a:srgbClr>
                </a:gs>
              </a:gsLst>
              <a:lin ang="0"/>
            </a:gradFill>
          </p:spPr>
          <p:txBody>
            <a:bodyPr/>
            <a:lstStyle/>
            <a:p>
              <a:endParaRPr lang="en-US"/>
            </a:p>
          </p:txBody>
        </p:sp>
        <p:sp>
          <p:nvSpPr>
            <p:cNvPr id="32" name="TextBox 32"/>
            <p:cNvSpPr txBox="1"/>
            <p:nvPr/>
          </p:nvSpPr>
          <p:spPr>
            <a:xfrm>
              <a:off x="0" y="-57150"/>
              <a:ext cx="2352441" cy="489176"/>
            </a:xfrm>
            <a:prstGeom prst="rect">
              <a:avLst/>
            </a:prstGeom>
          </p:spPr>
          <p:txBody>
            <a:bodyPr lIns="50800" tIns="50800" rIns="50800" bIns="50800" rtlCol="0" anchor="ctr"/>
            <a:lstStyle/>
            <a:p>
              <a:pPr algn="ctr">
                <a:lnSpc>
                  <a:spcPts val="3500"/>
                </a:lnSpc>
              </a:pPr>
              <a:endParaRPr/>
            </a:p>
          </p:txBody>
        </p:sp>
      </p:grpSp>
      <p:grpSp>
        <p:nvGrpSpPr>
          <p:cNvPr id="33" name="Group 33"/>
          <p:cNvGrpSpPr/>
          <p:nvPr/>
        </p:nvGrpSpPr>
        <p:grpSpPr>
          <a:xfrm>
            <a:off x="-224164" y="-611649"/>
            <a:ext cx="1637841" cy="3346909"/>
            <a:chOff x="0" y="0"/>
            <a:chExt cx="431365" cy="881491"/>
          </a:xfrm>
        </p:grpSpPr>
        <p:sp>
          <p:nvSpPr>
            <p:cNvPr id="34" name="Freeform 34"/>
            <p:cNvSpPr/>
            <p:nvPr/>
          </p:nvSpPr>
          <p:spPr>
            <a:xfrm>
              <a:off x="0" y="0"/>
              <a:ext cx="431365" cy="881490"/>
            </a:xfrm>
            <a:custGeom>
              <a:avLst/>
              <a:gdLst/>
              <a:ahLst/>
              <a:cxnLst/>
              <a:rect l="l" t="t" r="r" b="b"/>
              <a:pathLst>
                <a:path w="431365" h="881490">
                  <a:moveTo>
                    <a:pt x="89811" y="0"/>
                  </a:moveTo>
                  <a:lnTo>
                    <a:pt x="341554" y="0"/>
                  </a:lnTo>
                  <a:cubicBezTo>
                    <a:pt x="365374" y="0"/>
                    <a:pt x="388218" y="9462"/>
                    <a:pt x="405060" y="26305"/>
                  </a:cubicBezTo>
                  <a:cubicBezTo>
                    <a:pt x="421903" y="43148"/>
                    <a:pt x="431365" y="65992"/>
                    <a:pt x="431365" y="89811"/>
                  </a:cubicBezTo>
                  <a:lnTo>
                    <a:pt x="431365" y="791679"/>
                  </a:lnTo>
                  <a:cubicBezTo>
                    <a:pt x="431365" y="815499"/>
                    <a:pt x="421903" y="838343"/>
                    <a:pt x="405060" y="855185"/>
                  </a:cubicBezTo>
                  <a:cubicBezTo>
                    <a:pt x="388218" y="872028"/>
                    <a:pt x="365374" y="881490"/>
                    <a:pt x="341554" y="881490"/>
                  </a:cubicBezTo>
                  <a:lnTo>
                    <a:pt x="89811" y="881490"/>
                  </a:lnTo>
                  <a:cubicBezTo>
                    <a:pt x="65992" y="881490"/>
                    <a:pt x="43148" y="872028"/>
                    <a:pt x="26305" y="855185"/>
                  </a:cubicBezTo>
                  <a:cubicBezTo>
                    <a:pt x="9462" y="838343"/>
                    <a:pt x="0" y="815499"/>
                    <a:pt x="0" y="791679"/>
                  </a:cubicBezTo>
                  <a:lnTo>
                    <a:pt x="0" y="89811"/>
                  </a:lnTo>
                  <a:cubicBezTo>
                    <a:pt x="0" y="65992"/>
                    <a:pt x="9462" y="43148"/>
                    <a:pt x="26305" y="26305"/>
                  </a:cubicBezTo>
                  <a:cubicBezTo>
                    <a:pt x="43148" y="9462"/>
                    <a:pt x="65992" y="0"/>
                    <a:pt x="89811" y="0"/>
                  </a:cubicBezTo>
                  <a:close/>
                </a:path>
              </a:pathLst>
            </a:custGeom>
            <a:gradFill rotWithShape="1">
              <a:gsLst>
                <a:gs pos="0">
                  <a:srgbClr val="003060">
                    <a:alpha val="100000"/>
                  </a:srgbClr>
                </a:gs>
                <a:gs pos="100000">
                  <a:srgbClr val="003060">
                    <a:alpha val="0"/>
                  </a:srgbClr>
                </a:gs>
              </a:gsLst>
              <a:lin ang="0"/>
            </a:gradFill>
            <a:ln cap="sq">
              <a:noFill/>
              <a:prstDash val="solid"/>
              <a:miter/>
            </a:ln>
          </p:spPr>
          <p:txBody>
            <a:bodyPr/>
            <a:lstStyle/>
            <a:p>
              <a:endParaRPr lang="en-US"/>
            </a:p>
          </p:txBody>
        </p:sp>
        <p:sp>
          <p:nvSpPr>
            <p:cNvPr id="35" name="TextBox 35"/>
            <p:cNvSpPr txBox="1"/>
            <p:nvPr/>
          </p:nvSpPr>
          <p:spPr>
            <a:xfrm>
              <a:off x="0" y="-57150"/>
              <a:ext cx="431365" cy="938641"/>
            </a:xfrm>
            <a:prstGeom prst="rect">
              <a:avLst/>
            </a:prstGeom>
          </p:spPr>
          <p:txBody>
            <a:bodyPr lIns="50800" tIns="50800" rIns="50800" bIns="50800" rtlCol="0" anchor="ctr"/>
            <a:lstStyle/>
            <a:p>
              <a:pPr marL="0" lvl="0" indent="0" algn="ctr">
                <a:lnSpc>
                  <a:spcPts val="3500"/>
                </a:lnSpc>
                <a:spcBef>
                  <a:spcPct val="0"/>
                </a:spcBef>
              </a:pPr>
              <a:endParaRPr/>
            </a:p>
          </p:txBody>
        </p:sp>
      </p:grpSp>
      <p:sp>
        <p:nvSpPr>
          <p:cNvPr id="36" name="Freeform 36"/>
          <p:cNvSpPr/>
          <p:nvPr/>
        </p:nvSpPr>
        <p:spPr>
          <a:xfrm flipH="1">
            <a:off x="15569366" y="810001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7" name="TextBox 37"/>
          <p:cNvSpPr txBox="1"/>
          <p:nvPr/>
        </p:nvSpPr>
        <p:spPr>
          <a:xfrm>
            <a:off x="9497777" y="2176752"/>
            <a:ext cx="5845824"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AGENDA</a:t>
            </a:r>
          </a:p>
        </p:txBody>
      </p:sp>
      <p:sp>
        <p:nvSpPr>
          <p:cNvPr id="38" name="TextBox 38"/>
          <p:cNvSpPr txBox="1"/>
          <p:nvPr/>
        </p:nvSpPr>
        <p:spPr>
          <a:xfrm>
            <a:off x="10491169" y="3468855"/>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Introduction</a:t>
            </a:r>
          </a:p>
        </p:txBody>
      </p:sp>
      <p:sp>
        <p:nvSpPr>
          <p:cNvPr id="39" name="TextBox 39"/>
          <p:cNvSpPr txBox="1"/>
          <p:nvPr/>
        </p:nvSpPr>
        <p:spPr>
          <a:xfrm>
            <a:off x="10491169" y="4299843"/>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Relation Diagram</a:t>
            </a:r>
          </a:p>
        </p:txBody>
      </p:sp>
      <p:sp>
        <p:nvSpPr>
          <p:cNvPr id="40" name="TextBox 40"/>
          <p:cNvSpPr txBox="1"/>
          <p:nvPr/>
        </p:nvSpPr>
        <p:spPr>
          <a:xfrm>
            <a:off x="10491169" y="5134521"/>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Cleaning</a:t>
            </a:r>
          </a:p>
        </p:txBody>
      </p:sp>
      <p:sp>
        <p:nvSpPr>
          <p:cNvPr id="41" name="TextBox 41"/>
          <p:cNvSpPr txBox="1"/>
          <p:nvPr/>
        </p:nvSpPr>
        <p:spPr>
          <a:xfrm>
            <a:off x="10491169" y="5969199"/>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Q&amp;A</a:t>
            </a:r>
          </a:p>
        </p:txBody>
      </p:sp>
      <p:sp>
        <p:nvSpPr>
          <p:cNvPr id="42" name="TextBox 42"/>
          <p:cNvSpPr txBox="1"/>
          <p:nvPr/>
        </p:nvSpPr>
        <p:spPr>
          <a:xfrm>
            <a:off x="10491169" y="6803878"/>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Visualization</a:t>
            </a:r>
          </a:p>
        </p:txBody>
      </p:sp>
      <p:sp>
        <p:nvSpPr>
          <p:cNvPr id="43" name="TextBox 43"/>
          <p:cNvSpPr txBox="1"/>
          <p:nvPr/>
        </p:nvSpPr>
        <p:spPr>
          <a:xfrm>
            <a:off x="10491169" y="7638556"/>
            <a:ext cx="3698176"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Recommendations</a:t>
            </a:r>
          </a:p>
        </p:txBody>
      </p:sp>
      <p:grpSp>
        <p:nvGrpSpPr>
          <p:cNvPr id="44" name="Group 44"/>
          <p:cNvGrpSpPr/>
          <p:nvPr/>
        </p:nvGrpSpPr>
        <p:grpSpPr>
          <a:xfrm>
            <a:off x="9497777" y="8357520"/>
            <a:ext cx="817854" cy="720378"/>
            <a:chOff x="0" y="0"/>
            <a:chExt cx="215402" cy="189729"/>
          </a:xfrm>
        </p:grpSpPr>
        <p:sp>
          <p:nvSpPr>
            <p:cNvPr id="45" name="Freeform 45"/>
            <p:cNvSpPr/>
            <p:nvPr/>
          </p:nvSpPr>
          <p:spPr>
            <a:xfrm>
              <a:off x="0" y="0"/>
              <a:ext cx="215402" cy="189729"/>
            </a:xfrm>
            <a:custGeom>
              <a:avLst/>
              <a:gdLst/>
              <a:ahLst/>
              <a:cxnLst/>
              <a:rect l="l" t="t" r="r" b="b"/>
              <a:pathLst>
                <a:path w="215402" h="189729">
                  <a:moveTo>
                    <a:pt x="94865" y="0"/>
                  </a:moveTo>
                  <a:lnTo>
                    <a:pt x="120537" y="0"/>
                  </a:lnTo>
                  <a:cubicBezTo>
                    <a:pt x="145697" y="0"/>
                    <a:pt x="169826" y="9995"/>
                    <a:pt x="187617" y="27785"/>
                  </a:cubicBezTo>
                  <a:cubicBezTo>
                    <a:pt x="205407" y="45576"/>
                    <a:pt x="215402" y="69705"/>
                    <a:pt x="215402" y="94865"/>
                  </a:cubicBezTo>
                  <a:lnTo>
                    <a:pt x="215402" y="94865"/>
                  </a:lnTo>
                  <a:cubicBezTo>
                    <a:pt x="215402" y="147257"/>
                    <a:pt x="172930" y="189729"/>
                    <a:pt x="120537" y="189729"/>
                  </a:cubicBezTo>
                  <a:lnTo>
                    <a:pt x="94865" y="189729"/>
                  </a:lnTo>
                  <a:cubicBezTo>
                    <a:pt x="69705" y="189729"/>
                    <a:pt x="45576" y="179735"/>
                    <a:pt x="27785" y="161944"/>
                  </a:cubicBezTo>
                  <a:cubicBezTo>
                    <a:pt x="9995" y="144153"/>
                    <a:pt x="0" y="120024"/>
                    <a:pt x="0" y="94865"/>
                  </a:cubicBezTo>
                  <a:lnTo>
                    <a:pt x="0" y="94865"/>
                  </a:lnTo>
                  <a:cubicBezTo>
                    <a:pt x="0" y="69705"/>
                    <a:pt x="9995" y="45576"/>
                    <a:pt x="27785" y="27785"/>
                  </a:cubicBezTo>
                  <a:cubicBezTo>
                    <a:pt x="45576" y="9995"/>
                    <a:pt x="69705" y="0"/>
                    <a:pt x="94865"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46" name="TextBox 46"/>
            <p:cNvSpPr txBox="1"/>
            <p:nvPr/>
          </p:nvSpPr>
          <p:spPr>
            <a:xfrm>
              <a:off x="0" y="-57150"/>
              <a:ext cx="215402" cy="246879"/>
            </a:xfrm>
            <a:prstGeom prst="rect">
              <a:avLst/>
            </a:prstGeom>
          </p:spPr>
          <p:txBody>
            <a:bodyPr lIns="50800" tIns="50800" rIns="50800" bIns="50800" rtlCol="0" anchor="ctr"/>
            <a:lstStyle/>
            <a:p>
              <a:pPr algn="ctr">
                <a:lnSpc>
                  <a:spcPts val="3500"/>
                </a:lnSpc>
              </a:pPr>
              <a:r>
                <a:rPr lang="en-US" sz="2500">
                  <a:solidFill>
                    <a:srgbClr val="FFFFFF"/>
                  </a:solidFill>
                  <a:latin typeface="Garet"/>
                  <a:ea typeface="Garet"/>
                  <a:cs typeface="Garet"/>
                  <a:sym typeface="Garet"/>
                </a:rPr>
                <a:t>07</a:t>
              </a:r>
            </a:p>
          </p:txBody>
        </p:sp>
      </p:grpSp>
      <p:sp>
        <p:nvSpPr>
          <p:cNvPr id="47" name="TextBox 47"/>
          <p:cNvSpPr txBox="1"/>
          <p:nvPr/>
        </p:nvSpPr>
        <p:spPr>
          <a:xfrm>
            <a:off x="10491169" y="8473234"/>
            <a:ext cx="2929069" cy="431799"/>
          </a:xfrm>
          <a:prstGeom prst="rect">
            <a:avLst/>
          </a:prstGeom>
        </p:spPr>
        <p:txBody>
          <a:bodyPr lIns="0" tIns="0" rIns="0" bIns="0" rtlCol="0" anchor="t">
            <a:spAutoFit/>
          </a:bodyPr>
          <a:lstStyle/>
          <a:p>
            <a:pPr algn="l">
              <a:lnSpc>
                <a:spcPts val="3500"/>
              </a:lnSpc>
            </a:pPr>
            <a:r>
              <a:rPr lang="en-US" sz="2500">
                <a:solidFill>
                  <a:srgbClr val="000000"/>
                </a:solidFill>
                <a:latin typeface="Garet"/>
                <a:ea typeface="Garet"/>
                <a:cs typeface="Garet"/>
                <a:sym typeface="Garet"/>
              </a:rPr>
              <a:t>Conclusion</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4" name="Group 4"/>
          <p:cNvGrpSpPr/>
          <p:nvPr/>
        </p:nvGrpSpPr>
        <p:grpSpPr>
          <a:xfrm>
            <a:off x="-164488" y="0"/>
            <a:ext cx="18616976" cy="5143500"/>
            <a:chOff x="0" y="0"/>
            <a:chExt cx="4903236" cy="1354667"/>
          </a:xfrm>
        </p:grpSpPr>
        <p:sp>
          <p:nvSpPr>
            <p:cNvPr id="5" name="Freeform 5"/>
            <p:cNvSpPr/>
            <p:nvPr/>
          </p:nvSpPr>
          <p:spPr>
            <a:xfrm>
              <a:off x="0" y="0"/>
              <a:ext cx="4903236" cy="1354667"/>
            </a:xfrm>
            <a:custGeom>
              <a:avLst/>
              <a:gdLst/>
              <a:ahLst/>
              <a:cxnLst/>
              <a:rect l="l" t="t" r="r" b="b"/>
              <a:pathLst>
                <a:path w="4903236" h="1354667">
                  <a:moveTo>
                    <a:pt x="0" y="0"/>
                  </a:moveTo>
                  <a:lnTo>
                    <a:pt x="4903236" y="0"/>
                  </a:lnTo>
                  <a:lnTo>
                    <a:pt x="4903236" y="1354667"/>
                  </a:lnTo>
                  <a:lnTo>
                    <a:pt x="0" y="135466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6" name="TextBox 6"/>
            <p:cNvSpPr txBox="1"/>
            <p:nvPr/>
          </p:nvSpPr>
          <p:spPr>
            <a:xfrm>
              <a:off x="0" y="-57150"/>
              <a:ext cx="4903236" cy="1411817"/>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164488" y="-51435"/>
            <a:ext cx="18616976" cy="4434036"/>
            <a:chOff x="0" y="0"/>
            <a:chExt cx="2884257" cy="686948"/>
          </a:xfrm>
        </p:grpSpPr>
        <p:sp>
          <p:nvSpPr>
            <p:cNvPr id="8" name="Freeform 8"/>
            <p:cNvSpPr/>
            <p:nvPr/>
          </p:nvSpPr>
          <p:spPr>
            <a:xfrm>
              <a:off x="0" y="0"/>
              <a:ext cx="2884257" cy="686948"/>
            </a:xfrm>
            <a:custGeom>
              <a:avLst/>
              <a:gdLst/>
              <a:ahLst/>
              <a:cxnLst/>
              <a:rect l="l" t="t" r="r" b="b"/>
              <a:pathLst>
                <a:path w="2884257" h="686948">
                  <a:moveTo>
                    <a:pt x="0" y="0"/>
                  </a:moveTo>
                  <a:lnTo>
                    <a:pt x="2884257" y="0"/>
                  </a:lnTo>
                  <a:lnTo>
                    <a:pt x="2884257" y="686948"/>
                  </a:lnTo>
                  <a:lnTo>
                    <a:pt x="0" y="686948"/>
                  </a:lnTo>
                  <a:close/>
                </a:path>
              </a:pathLst>
            </a:custGeom>
            <a:blipFill>
              <a:blip r:embed="rId5">
                <a:alphaModFix amt="21999"/>
              </a:blip>
              <a:stretch>
                <a:fillRect t="-40795" b="-40795"/>
              </a:stretch>
            </a:blipFill>
          </p:spPr>
          <p:txBody>
            <a:bodyPr/>
            <a:lstStyle/>
            <a:p>
              <a:endParaRPr lang="en-US"/>
            </a:p>
          </p:txBody>
        </p:sp>
      </p:grpSp>
      <p:sp>
        <p:nvSpPr>
          <p:cNvPr id="9" name="Freeform 9"/>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AutoShape 10"/>
          <p:cNvSpPr/>
          <p:nvPr/>
        </p:nvSpPr>
        <p:spPr>
          <a:xfrm flipV="1">
            <a:off x="6455737"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sp>
        <p:nvSpPr>
          <p:cNvPr id="11" name="AutoShape 11"/>
          <p:cNvSpPr/>
          <p:nvPr/>
        </p:nvSpPr>
        <p:spPr>
          <a:xfrm flipV="1">
            <a:off x="11956298" y="5559071"/>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US"/>
          </a:p>
        </p:txBody>
      </p:sp>
      <p:grpSp>
        <p:nvGrpSpPr>
          <p:cNvPr id="12" name="Group 12"/>
          <p:cNvGrpSpPr/>
          <p:nvPr/>
        </p:nvGrpSpPr>
        <p:grpSpPr>
          <a:xfrm>
            <a:off x="6949905" y="6232631"/>
            <a:ext cx="4782314" cy="2719084"/>
            <a:chOff x="0" y="0"/>
            <a:chExt cx="1259540" cy="716137"/>
          </a:xfrm>
        </p:grpSpPr>
        <p:sp>
          <p:nvSpPr>
            <p:cNvPr id="13" name="Freeform 1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4" name="TextBox 1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5" name="Group 15"/>
          <p:cNvGrpSpPr/>
          <p:nvPr/>
        </p:nvGrpSpPr>
        <p:grpSpPr>
          <a:xfrm>
            <a:off x="12560894" y="6232631"/>
            <a:ext cx="4782314" cy="2719084"/>
            <a:chOff x="0" y="0"/>
            <a:chExt cx="1259540" cy="716137"/>
          </a:xfrm>
        </p:grpSpPr>
        <p:sp>
          <p:nvSpPr>
            <p:cNvPr id="16" name="Freeform 16"/>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7" name="TextBox 17"/>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8" name="Group 18"/>
          <p:cNvGrpSpPr/>
          <p:nvPr/>
        </p:nvGrpSpPr>
        <p:grpSpPr>
          <a:xfrm>
            <a:off x="6631261" y="5812552"/>
            <a:ext cx="4888186" cy="2853698"/>
            <a:chOff x="0" y="0"/>
            <a:chExt cx="1313155" cy="766613"/>
          </a:xfrm>
        </p:grpSpPr>
        <p:sp>
          <p:nvSpPr>
            <p:cNvPr id="19" name="Freeform 19"/>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8"/>
              <a:stretch>
                <a:fillRect t="-17386" b="-17386"/>
              </a:stretch>
            </a:blipFill>
          </p:spPr>
          <p:txBody>
            <a:bodyPr/>
            <a:lstStyle/>
            <a:p>
              <a:endParaRPr lang="en-US"/>
            </a:p>
          </p:txBody>
        </p:sp>
      </p:grpSp>
      <p:grpSp>
        <p:nvGrpSpPr>
          <p:cNvPr id="20" name="Group 20"/>
          <p:cNvGrpSpPr/>
          <p:nvPr/>
        </p:nvGrpSpPr>
        <p:grpSpPr>
          <a:xfrm>
            <a:off x="12217994" y="5812552"/>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9"/>
              <a:stretch>
                <a:fillRect l="-13628" r="-13628"/>
              </a:stretch>
            </a:blipFill>
          </p:spPr>
          <p:txBody>
            <a:bodyPr/>
            <a:lstStyle/>
            <a:p>
              <a:endParaRPr lang="en-US"/>
            </a:p>
          </p:txBody>
        </p:sp>
      </p:grpSp>
      <p:grpSp>
        <p:nvGrpSpPr>
          <p:cNvPr id="22" name="Group 22"/>
          <p:cNvGrpSpPr/>
          <p:nvPr/>
        </p:nvGrpSpPr>
        <p:grpSpPr>
          <a:xfrm>
            <a:off x="1341287" y="6232631"/>
            <a:ext cx="4782314" cy="2719084"/>
            <a:chOff x="0" y="0"/>
            <a:chExt cx="1259540" cy="716137"/>
          </a:xfrm>
        </p:grpSpPr>
        <p:sp>
          <p:nvSpPr>
            <p:cNvPr id="23" name="Freeform 23"/>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24" name="TextBox 24"/>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5" name="Group 25"/>
          <p:cNvGrpSpPr/>
          <p:nvPr/>
        </p:nvGrpSpPr>
        <p:grpSpPr>
          <a:xfrm>
            <a:off x="1028700" y="5812552"/>
            <a:ext cx="4888186" cy="2853698"/>
            <a:chOff x="0" y="0"/>
            <a:chExt cx="1313155" cy="766613"/>
          </a:xfrm>
        </p:grpSpPr>
        <p:sp>
          <p:nvSpPr>
            <p:cNvPr id="26" name="Freeform 2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10"/>
              <a:stretch>
                <a:fillRect t="-7512" b="-7512"/>
              </a:stretch>
            </a:blipFill>
          </p:spPr>
          <p:txBody>
            <a:bodyPr/>
            <a:lstStyle/>
            <a:p>
              <a:endParaRPr lang="en-US"/>
            </a:p>
          </p:txBody>
        </p:sp>
      </p:grpSp>
      <p:sp>
        <p:nvSpPr>
          <p:cNvPr id="27" name="TextBox 27"/>
          <p:cNvSpPr txBox="1"/>
          <p:nvPr/>
        </p:nvSpPr>
        <p:spPr>
          <a:xfrm>
            <a:off x="4449901" y="1590412"/>
            <a:ext cx="9388198" cy="993147"/>
          </a:xfrm>
          <a:prstGeom prst="rect">
            <a:avLst/>
          </a:prstGeom>
        </p:spPr>
        <p:txBody>
          <a:bodyPr lIns="0" tIns="0" rIns="0" bIns="0" rtlCol="0" anchor="t">
            <a:spAutoFit/>
          </a:bodyPr>
          <a:lstStyle/>
          <a:p>
            <a:pPr algn="ctr">
              <a:lnSpc>
                <a:spcPts val="3880"/>
              </a:lnSpc>
            </a:pPr>
            <a:r>
              <a:rPr lang="en-US" sz="4000" b="1">
                <a:solidFill>
                  <a:srgbClr val="FFFFFF"/>
                </a:solidFill>
                <a:latin typeface="Garet Bold"/>
                <a:ea typeface="Garet Bold"/>
                <a:cs typeface="Garet Bold"/>
                <a:sym typeface="Garet Bold"/>
              </a:rPr>
              <a:t>Q9- IDENTIFY THE TOP 10 ORDERS WITH THE HIGHEST SALES?</a:t>
            </a:r>
          </a:p>
        </p:txBody>
      </p:sp>
      <p:sp>
        <p:nvSpPr>
          <p:cNvPr id="28" name="TextBox 28"/>
          <p:cNvSpPr txBox="1"/>
          <p:nvPr/>
        </p:nvSpPr>
        <p:spPr>
          <a:xfrm>
            <a:off x="1728468"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EXCEL ANSWER</a:t>
            </a:r>
          </a:p>
        </p:txBody>
      </p:sp>
      <p:sp>
        <p:nvSpPr>
          <p:cNvPr id="29" name="TextBox 29"/>
          <p:cNvSpPr txBox="1"/>
          <p:nvPr/>
        </p:nvSpPr>
        <p:spPr>
          <a:xfrm>
            <a:off x="735306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SQL ANSWER</a:t>
            </a:r>
          </a:p>
        </p:txBody>
      </p:sp>
      <p:sp>
        <p:nvSpPr>
          <p:cNvPr id="30" name="TextBox 30"/>
          <p:cNvSpPr txBox="1"/>
          <p:nvPr/>
        </p:nvSpPr>
        <p:spPr>
          <a:xfrm>
            <a:off x="12973285" y="4749991"/>
            <a:ext cx="3581870" cy="308229"/>
          </a:xfrm>
          <a:prstGeom prst="rect">
            <a:avLst/>
          </a:prstGeom>
        </p:spPr>
        <p:txBody>
          <a:bodyPr lIns="0" tIns="0" rIns="0" bIns="0" rtlCol="0" anchor="t">
            <a:spAutoFit/>
          </a:bodyPr>
          <a:lstStyle/>
          <a:p>
            <a:pPr algn="ctr">
              <a:lnSpc>
                <a:spcPts val="2328"/>
              </a:lnSpc>
            </a:pPr>
            <a:r>
              <a:rPr lang="en-US" sz="2400" b="1">
                <a:solidFill>
                  <a:srgbClr val="003060"/>
                </a:solidFill>
                <a:latin typeface="Garet Bold"/>
                <a:ea typeface="Garet Bold"/>
                <a:cs typeface="Garet Bold"/>
                <a:sym typeface="Garet Bold"/>
              </a:rPr>
              <a:t>PYTHON ANSWER</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3060">
                <a:alpha val="100000"/>
              </a:srgbClr>
            </a:gs>
            <a:gs pos="100000">
              <a:srgbClr val="003060">
                <a:alpha val="0"/>
              </a:srgbClr>
            </a:gs>
          </a:gsLst>
          <a:lin ang="5400000"/>
        </a:gradFill>
        <a:effectLst/>
      </p:bgPr>
    </p:bg>
    <p:spTree>
      <p:nvGrpSpPr>
        <p:cNvPr id="1" name=""/>
        <p:cNvGrpSpPr/>
        <p:nvPr/>
      </p:nvGrpSpPr>
      <p:grpSpPr>
        <a:xfrm>
          <a:off x="0" y="0"/>
          <a:ext cx="0" cy="0"/>
          <a:chOff x="0" y="0"/>
          <a:chExt cx="0" cy="0"/>
        </a:xfrm>
      </p:grpSpPr>
      <p:sp>
        <p:nvSpPr>
          <p:cNvPr id="2" name="TextBox 2"/>
          <p:cNvSpPr txBox="1"/>
          <p:nvPr/>
        </p:nvSpPr>
        <p:spPr>
          <a:xfrm>
            <a:off x="2640201" y="4496752"/>
            <a:ext cx="13007597" cy="1560195"/>
          </a:xfrm>
          <a:prstGeom prst="rect">
            <a:avLst/>
          </a:prstGeom>
        </p:spPr>
        <p:txBody>
          <a:bodyPr lIns="0" tIns="0" rIns="0" bIns="0" rtlCol="0" anchor="t">
            <a:spAutoFit/>
          </a:bodyPr>
          <a:lstStyle/>
          <a:p>
            <a:pPr algn="ctr">
              <a:lnSpc>
                <a:spcPts val="11640"/>
              </a:lnSpc>
            </a:pPr>
            <a:r>
              <a:rPr lang="en-US" sz="12000" b="1">
                <a:solidFill>
                  <a:srgbClr val="FFFFFF"/>
                </a:solidFill>
                <a:latin typeface="Garet Bold"/>
                <a:ea typeface="Garet Bold"/>
                <a:cs typeface="Garet Bold"/>
                <a:sym typeface="Garet Bold"/>
              </a:rPr>
              <a:t>VISUALIZATION</a:t>
            </a:r>
          </a:p>
        </p:txBody>
      </p:sp>
      <p:sp>
        <p:nvSpPr>
          <p:cNvPr id="3" name="Freeform 3"/>
          <p:cNvSpPr/>
          <p:nvPr/>
        </p:nvSpPr>
        <p:spPr>
          <a:xfrm flipH="1">
            <a:off x="15126022" y="845327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1229616" y="1141095"/>
            <a:ext cx="13651070" cy="8004810"/>
            <a:chOff x="0" y="0"/>
            <a:chExt cx="1646845" cy="965689"/>
          </a:xfrm>
        </p:grpSpPr>
        <p:sp>
          <p:nvSpPr>
            <p:cNvPr id="10" name="Freeform 10"/>
            <p:cNvSpPr/>
            <p:nvPr/>
          </p:nvSpPr>
          <p:spPr>
            <a:xfrm>
              <a:off x="0" y="0"/>
              <a:ext cx="1646845" cy="965689"/>
            </a:xfrm>
            <a:custGeom>
              <a:avLst/>
              <a:gdLst/>
              <a:ahLst/>
              <a:cxnLst/>
              <a:rect l="l" t="t" r="r" b="b"/>
              <a:pathLst>
                <a:path w="1646845" h="965689">
                  <a:moveTo>
                    <a:pt x="0" y="0"/>
                  </a:moveTo>
                  <a:lnTo>
                    <a:pt x="1646845" y="0"/>
                  </a:lnTo>
                  <a:lnTo>
                    <a:pt x="1646845" y="965689"/>
                  </a:lnTo>
                  <a:lnTo>
                    <a:pt x="0" y="965689"/>
                  </a:lnTo>
                  <a:close/>
                </a:path>
              </a:pathLst>
            </a:custGeom>
            <a:blipFill>
              <a:blip r:embed="rId3"/>
              <a:stretch>
                <a:fillRect t="-414" b="-414"/>
              </a:stretch>
            </a:blipFill>
          </p:spPr>
          <p:txBody>
            <a:bodyPr/>
            <a:lstStyle/>
            <a:p>
              <a:endParaRPr lang="en-US"/>
            </a:p>
          </p:txBody>
        </p:sp>
      </p:grpSp>
      <p:sp>
        <p:nvSpPr>
          <p:cNvPr id="11" name="TextBox 11"/>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2" name="Freeform 12"/>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1028700" y="1144739"/>
            <a:ext cx="13266029" cy="7755436"/>
            <a:chOff x="0" y="0"/>
            <a:chExt cx="1512179" cy="884033"/>
          </a:xfrm>
        </p:grpSpPr>
        <p:sp>
          <p:nvSpPr>
            <p:cNvPr id="10" name="Freeform 10"/>
            <p:cNvSpPr/>
            <p:nvPr/>
          </p:nvSpPr>
          <p:spPr>
            <a:xfrm>
              <a:off x="0" y="0"/>
              <a:ext cx="1512179" cy="884033"/>
            </a:xfrm>
            <a:custGeom>
              <a:avLst/>
              <a:gdLst/>
              <a:ahLst/>
              <a:cxnLst/>
              <a:rect l="l" t="t" r="r" b="b"/>
              <a:pathLst>
                <a:path w="1512179" h="884033">
                  <a:moveTo>
                    <a:pt x="0" y="0"/>
                  </a:moveTo>
                  <a:lnTo>
                    <a:pt x="1512179" y="0"/>
                  </a:lnTo>
                  <a:lnTo>
                    <a:pt x="1512179" y="884033"/>
                  </a:lnTo>
                  <a:lnTo>
                    <a:pt x="0" y="884033"/>
                  </a:lnTo>
                  <a:close/>
                </a:path>
              </a:pathLst>
            </a:custGeom>
            <a:blipFill>
              <a:blip r:embed="rId3"/>
              <a:stretch>
                <a:fillRect t="-995" b="-995"/>
              </a:stretch>
            </a:blipFill>
          </p:spPr>
          <p:txBody>
            <a:bodyPr/>
            <a:lstStyle/>
            <a:p>
              <a:endParaRPr lang="en-US"/>
            </a:p>
          </p:txBody>
        </p:sp>
      </p:grpSp>
      <p:sp>
        <p:nvSpPr>
          <p:cNvPr id="11" name="TextBox 11"/>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2" name="Freeform 12"/>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1051856" y="1028700"/>
            <a:ext cx="13690058" cy="8047595"/>
            <a:chOff x="0" y="0"/>
            <a:chExt cx="1536891" cy="903449"/>
          </a:xfrm>
        </p:grpSpPr>
        <p:sp>
          <p:nvSpPr>
            <p:cNvPr id="10" name="Freeform 10"/>
            <p:cNvSpPr/>
            <p:nvPr/>
          </p:nvSpPr>
          <p:spPr>
            <a:xfrm>
              <a:off x="0" y="0"/>
              <a:ext cx="1536891" cy="903449"/>
            </a:xfrm>
            <a:custGeom>
              <a:avLst/>
              <a:gdLst/>
              <a:ahLst/>
              <a:cxnLst/>
              <a:rect l="l" t="t" r="r" b="b"/>
              <a:pathLst>
                <a:path w="1536891" h="903449">
                  <a:moveTo>
                    <a:pt x="0" y="0"/>
                  </a:moveTo>
                  <a:lnTo>
                    <a:pt x="1536891" y="0"/>
                  </a:lnTo>
                  <a:lnTo>
                    <a:pt x="1536891" y="903449"/>
                  </a:lnTo>
                  <a:lnTo>
                    <a:pt x="0" y="903449"/>
                  </a:lnTo>
                  <a:close/>
                </a:path>
              </a:pathLst>
            </a:custGeom>
            <a:blipFill>
              <a:blip r:embed="rId3"/>
              <a:stretch>
                <a:fillRect t="-1884" b="-1884"/>
              </a:stretch>
            </a:blipFill>
          </p:spPr>
          <p:txBody>
            <a:bodyPr/>
            <a:lstStyle/>
            <a:p>
              <a:endParaRPr lang="en-US"/>
            </a:p>
          </p:txBody>
        </p:sp>
      </p:grpSp>
      <p:sp>
        <p:nvSpPr>
          <p:cNvPr id="11" name="TextBox 11"/>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2" name="Freeform 12"/>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1028700" y="1028700"/>
            <a:ext cx="13750188" cy="8079132"/>
            <a:chOff x="0" y="0"/>
            <a:chExt cx="1536891" cy="903024"/>
          </a:xfrm>
        </p:grpSpPr>
        <p:sp>
          <p:nvSpPr>
            <p:cNvPr id="10" name="Freeform 10"/>
            <p:cNvSpPr/>
            <p:nvPr/>
          </p:nvSpPr>
          <p:spPr>
            <a:xfrm>
              <a:off x="0" y="0"/>
              <a:ext cx="1536891" cy="903024"/>
            </a:xfrm>
            <a:custGeom>
              <a:avLst/>
              <a:gdLst/>
              <a:ahLst/>
              <a:cxnLst/>
              <a:rect l="l" t="t" r="r" b="b"/>
              <a:pathLst>
                <a:path w="1536891" h="903024">
                  <a:moveTo>
                    <a:pt x="0" y="0"/>
                  </a:moveTo>
                  <a:lnTo>
                    <a:pt x="1536891" y="0"/>
                  </a:lnTo>
                  <a:lnTo>
                    <a:pt x="1536891" y="903024"/>
                  </a:lnTo>
                  <a:lnTo>
                    <a:pt x="0" y="903024"/>
                  </a:lnTo>
                  <a:close/>
                </a:path>
              </a:pathLst>
            </a:custGeom>
            <a:blipFill>
              <a:blip r:embed="rId3"/>
              <a:stretch>
                <a:fillRect l="-326" r="-326"/>
              </a:stretch>
            </a:blipFill>
          </p:spPr>
          <p:txBody>
            <a:bodyPr/>
            <a:lstStyle/>
            <a:p>
              <a:endParaRPr lang="en-US"/>
            </a:p>
          </p:txBody>
        </p:sp>
      </p:grpSp>
      <p:sp>
        <p:nvSpPr>
          <p:cNvPr id="11" name="TextBox 11"/>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2" name="Freeform 12"/>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1051856" y="1144739"/>
            <a:ext cx="14006590" cy="7780020"/>
            <a:chOff x="0" y="0"/>
            <a:chExt cx="1536891" cy="853673"/>
          </a:xfrm>
        </p:grpSpPr>
        <p:sp>
          <p:nvSpPr>
            <p:cNvPr id="10" name="Freeform 10"/>
            <p:cNvSpPr/>
            <p:nvPr/>
          </p:nvSpPr>
          <p:spPr>
            <a:xfrm>
              <a:off x="0" y="0"/>
              <a:ext cx="1536891" cy="853673"/>
            </a:xfrm>
            <a:custGeom>
              <a:avLst/>
              <a:gdLst/>
              <a:ahLst/>
              <a:cxnLst/>
              <a:rect l="l" t="t" r="r" b="b"/>
              <a:pathLst>
                <a:path w="1536891" h="853673">
                  <a:moveTo>
                    <a:pt x="0" y="0"/>
                  </a:moveTo>
                  <a:lnTo>
                    <a:pt x="1536891" y="0"/>
                  </a:lnTo>
                  <a:lnTo>
                    <a:pt x="1536891" y="853673"/>
                  </a:lnTo>
                  <a:lnTo>
                    <a:pt x="0" y="853673"/>
                  </a:lnTo>
                  <a:close/>
                </a:path>
              </a:pathLst>
            </a:custGeom>
            <a:blipFill>
              <a:blip r:embed="rId3"/>
              <a:stretch>
                <a:fillRect t="-2096" b="-2097"/>
              </a:stretch>
            </a:blipFill>
          </p:spPr>
          <p:txBody>
            <a:bodyPr/>
            <a:lstStyle/>
            <a:p>
              <a:endParaRPr lang="en-US"/>
            </a:p>
          </p:txBody>
        </p:sp>
      </p:grpSp>
      <p:sp>
        <p:nvSpPr>
          <p:cNvPr id="11" name="TextBox 11"/>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2" name="Freeform 12"/>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5569366" y="10287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0" name="Group 10"/>
          <p:cNvGrpSpPr/>
          <p:nvPr/>
        </p:nvGrpSpPr>
        <p:grpSpPr>
          <a:xfrm>
            <a:off x="342747" y="2633377"/>
            <a:ext cx="17945253" cy="4787624"/>
            <a:chOff x="0" y="0"/>
            <a:chExt cx="1969066" cy="525328"/>
          </a:xfrm>
        </p:grpSpPr>
        <p:sp>
          <p:nvSpPr>
            <p:cNvPr id="11" name="Freeform 11"/>
            <p:cNvSpPr/>
            <p:nvPr/>
          </p:nvSpPr>
          <p:spPr>
            <a:xfrm>
              <a:off x="0" y="0"/>
              <a:ext cx="1969066" cy="525328"/>
            </a:xfrm>
            <a:custGeom>
              <a:avLst/>
              <a:gdLst/>
              <a:ahLst/>
              <a:cxnLst/>
              <a:rect l="l" t="t" r="r" b="b"/>
              <a:pathLst>
                <a:path w="1969066" h="525328">
                  <a:moveTo>
                    <a:pt x="0" y="0"/>
                  </a:moveTo>
                  <a:lnTo>
                    <a:pt x="1969066" y="0"/>
                  </a:lnTo>
                  <a:lnTo>
                    <a:pt x="1969066" y="525328"/>
                  </a:lnTo>
                  <a:lnTo>
                    <a:pt x="0" y="525328"/>
                  </a:lnTo>
                  <a:close/>
                </a:path>
              </a:pathLst>
            </a:custGeom>
            <a:blipFill>
              <a:blip r:embed="rId5"/>
              <a:stretch>
                <a:fillRect t="-8566" b="-8566"/>
              </a:stretch>
            </a:blipFill>
          </p:spPr>
          <p:txBody>
            <a:bodyPr/>
            <a:lstStyle/>
            <a:p>
              <a:endParaRPr lang="en-US"/>
            </a:p>
          </p:txBody>
        </p:sp>
      </p:grpSp>
      <p:sp>
        <p:nvSpPr>
          <p:cNvPr id="12" name="TextBox 12"/>
          <p:cNvSpPr txBox="1"/>
          <p:nvPr/>
        </p:nvSpPr>
        <p:spPr>
          <a:xfrm>
            <a:off x="1028700" y="377825"/>
            <a:ext cx="406273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TABLEAU</a:t>
            </a:r>
          </a:p>
        </p:txBody>
      </p:sp>
      <p:sp>
        <p:nvSpPr>
          <p:cNvPr id="13" name="TextBox 13"/>
          <p:cNvSpPr txBox="1"/>
          <p:nvPr/>
        </p:nvSpPr>
        <p:spPr>
          <a:xfrm>
            <a:off x="7284008" y="1744051"/>
            <a:ext cx="6581421" cy="650875"/>
          </a:xfrm>
          <a:prstGeom prst="rect">
            <a:avLst/>
          </a:prstGeom>
        </p:spPr>
        <p:txBody>
          <a:bodyPr lIns="0" tIns="0" rIns="0" bIns="0" rtlCol="0" anchor="t">
            <a:spAutoFit/>
          </a:bodyPr>
          <a:lstStyle/>
          <a:p>
            <a:pPr algn="l">
              <a:lnSpc>
                <a:spcPts val="4850"/>
              </a:lnSpc>
            </a:pPr>
            <a:r>
              <a:rPr lang="en-US" sz="5000" b="1">
                <a:solidFill>
                  <a:srgbClr val="003060"/>
                </a:solidFill>
                <a:latin typeface="Garet Bold"/>
                <a:ea typeface="Garet Bold"/>
                <a:cs typeface="Garet Bold"/>
                <a:sym typeface="Garet Bold"/>
              </a:rPr>
              <a:t>FORCASTING</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071934" y="2032091"/>
            <a:ext cx="6847126" cy="7226209"/>
            <a:chOff x="0" y="0"/>
            <a:chExt cx="1438203" cy="1517827"/>
          </a:xfrm>
        </p:grpSpPr>
        <p:sp>
          <p:nvSpPr>
            <p:cNvPr id="4" name="Freeform 4"/>
            <p:cNvSpPr/>
            <p:nvPr/>
          </p:nvSpPr>
          <p:spPr>
            <a:xfrm>
              <a:off x="0" y="0"/>
              <a:ext cx="1438203" cy="1517827"/>
            </a:xfrm>
            <a:custGeom>
              <a:avLst/>
              <a:gdLst/>
              <a:ahLst/>
              <a:cxnLst/>
              <a:rect l="l" t="t" r="r" b="b"/>
              <a:pathLst>
                <a:path w="1438203" h="1517827">
                  <a:moveTo>
                    <a:pt x="0" y="0"/>
                  </a:moveTo>
                  <a:lnTo>
                    <a:pt x="1438203" y="0"/>
                  </a:lnTo>
                  <a:lnTo>
                    <a:pt x="1438203" y="1517827"/>
                  </a:lnTo>
                  <a:lnTo>
                    <a:pt x="0" y="151782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438203" cy="1574977"/>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8754974" y="890324"/>
            <a:ext cx="8737158" cy="7692362"/>
            <a:chOff x="0" y="0"/>
            <a:chExt cx="1079526" cy="950435"/>
          </a:xfrm>
        </p:grpSpPr>
        <p:sp>
          <p:nvSpPr>
            <p:cNvPr id="7" name="Freeform 7"/>
            <p:cNvSpPr/>
            <p:nvPr/>
          </p:nvSpPr>
          <p:spPr>
            <a:xfrm>
              <a:off x="0" y="0"/>
              <a:ext cx="1079526" cy="950435"/>
            </a:xfrm>
            <a:custGeom>
              <a:avLst/>
              <a:gdLst/>
              <a:ahLst/>
              <a:cxnLst/>
              <a:rect l="l" t="t" r="r" b="b"/>
              <a:pathLst>
                <a:path w="1079526" h="950435">
                  <a:moveTo>
                    <a:pt x="12405" y="0"/>
                  </a:moveTo>
                  <a:lnTo>
                    <a:pt x="1067121" y="0"/>
                  </a:lnTo>
                  <a:cubicBezTo>
                    <a:pt x="1070411" y="0"/>
                    <a:pt x="1073566" y="1307"/>
                    <a:pt x="1075892" y="3633"/>
                  </a:cubicBezTo>
                  <a:cubicBezTo>
                    <a:pt x="1078219" y="5960"/>
                    <a:pt x="1079526" y="9115"/>
                    <a:pt x="1079526" y="12405"/>
                  </a:cubicBezTo>
                  <a:lnTo>
                    <a:pt x="1079526" y="938030"/>
                  </a:lnTo>
                  <a:cubicBezTo>
                    <a:pt x="1079526" y="944881"/>
                    <a:pt x="1073972" y="950435"/>
                    <a:pt x="1067121" y="950435"/>
                  </a:cubicBezTo>
                  <a:lnTo>
                    <a:pt x="12405" y="950435"/>
                  </a:lnTo>
                  <a:cubicBezTo>
                    <a:pt x="9115" y="950435"/>
                    <a:pt x="5960" y="949128"/>
                    <a:pt x="3633" y="946802"/>
                  </a:cubicBezTo>
                  <a:cubicBezTo>
                    <a:pt x="1307" y="944475"/>
                    <a:pt x="0" y="941320"/>
                    <a:pt x="0" y="938030"/>
                  </a:cubicBezTo>
                  <a:lnTo>
                    <a:pt x="0" y="12405"/>
                  </a:lnTo>
                  <a:cubicBezTo>
                    <a:pt x="0" y="9115"/>
                    <a:pt x="1307" y="5960"/>
                    <a:pt x="3633" y="3633"/>
                  </a:cubicBezTo>
                  <a:cubicBezTo>
                    <a:pt x="5960" y="1307"/>
                    <a:pt x="9115" y="0"/>
                    <a:pt x="12405" y="0"/>
                  </a:cubicBezTo>
                  <a:close/>
                </a:path>
              </a:pathLst>
            </a:custGeom>
            <a:blipFill>
              <a:blip r:embed="rId3"/>
              <a:stretch>
                <a:fillRect l="-16084" r="-16084"/>
              </a:stretch>
            </a:blipFill>
          </p:spPr>
          <p:txBody>
            <a:bodyPr/>
            <a:lstStyle/>
            <a:p>
              <a:endParaRPr lang="en-US"/>
            </a:p>
          </p:txBody>
        </p:sp>
      </p:grpSp>
      <p:grpSp>
        <p:nvGrpSpPr>
          <p:cNvPr id="8" name="Group 8"/>
          <p:cNvGrpSpPr/>
          <p:nvPr/>
        </p:nvGrpSpPr>
        <p:grpSpPr>
          <a:xfrm>
            <a:off x="-618801" y="-297241"/>
            <a:ext cx="1647501" cy="10968002"/>
            <a:chOff x="0" y="0"/>
            <a:chExt cx="433910" cy="2888692"/>
          </a:xfrm>
        </p:grpSpPr>
        <p:sp>
          <p:nvSpPr>
            <p:cNvPr id="9" name="Freeform 9"/>
            <p:cNvSpPr/>
            <p:nvPr/>
          </p:nvSpPr>
          <p:spPr>
            <a:xfrm>
              <a:off x="0" y="0"/>
              <a:ext cx="433910" cy="2888692"/>
            </a:xfrm>
            <a:custGeom>
              <a:avLst/>
              <a:gdLst/>
              <a:ahLst/>
              <a:cxnLst/>
              <a:rect l="l" t="t" r="r" b="b"/>
              <a:pathLst>
                <a:path w="433910" h="2888692">
                  <a:moveTo>
                    <a:pt x="0" y="0"/>
                  </a:moveTo>
                  <a:lnTo>
                    <a:pt x="433910" y="0"/>
                  </a:lnTo>
                  <a:lnTo>
                    <a:pt x="433910" y="2888692"/>
                  </a:lnTo>
                  <a:lnTo>
                    <a:pt x="0" y="2888692"/>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0" name="TextBox 10"/>
            <p:cNvSpPr txBox="1"/>
            <p:nvPr/>
          </p:nvSpPr>
          <p:spPr>
            <a:xfrm>
              <a:off x="0" y="-57150"/>
              <a:ext cx="433910" cy="2945842"/>
            </a:xfrm>
            <a:prstGeom prst="rect">
              <a:avLst/>
            </a:prstGeom>
          </p:spPr>
          <p:txBody>
            <a:bodyPr lIns="50800" tIns="50800" rIns="50800" bIns="50800" rtlCol="0" anchor="ctr"/>
            <a:lstStyle/>
            <a:p>
              <a:pPr algn="ctr">
                <a:lnSpc>
                  <a:spcPts val="3500"/>
                </a:lnSpc>
              </a:pPr>
              <a:endParaRPr/>
            </a:p>
          </p:txBody>
        </p:sp>
      </p:grpSp>
      <p:grpSp>
        <p:nvGrpSpPr>
          <p:cNvPr id="11" name="Group 11"/>
          <p:cNvGrpSpPr/>
          <p:nvPr/>
        </p:nvGrpSpPr>
        <p:grpSpPr>
          <a:xfrm>
            <a:off x="17675900" y="6132931"/>
            <a:ext cx="1647501" cy="4537830"/>
            <a:chOff x="0" y="0"/>
            <a:chExt cx="433910" cy="1195149"/>
          </a:xfrm>
        </p:grpSpPr>
        <p:sp>
          <p:nvSpPr>
            <p:cNvPr id="12" name="Freeform 12"/>
            <p:cNvSpPr/>
            <p:nvPr/>
          </p:nvSpPr>
          <p:spPr>
            <a:xfrm>
              <a:off x="0" y="0"/>
              <a:ext cx="433910" cy="1195149"/>
            </a:xfrm>
            <a:custGeom>
              <a:avLst/>
              <a:gdLst/>
              <a:ahLst/>
              <a:cxnLst/>
              <a:rect l="l" t="t" r="r" b="b"/>
              <a:pathLst>
                <a:path w="433910" h="1195149">
                  <a:moveTo>
                    <a:pt x="93984" y="0"/>
                  </a:moveTo>
                  <a:lnTo>
                    <a:pt x="339926" y="0"/>
                  </a:lnTo>
                  <a:cubicBezTo>
                    <a:pt x="391832" y="0"/>
                    <a:pt x="433910" y="42078"/>
                    <a:pt x="433910" y="93984"/>
                  </a:cubicBezTo>
                  <a:lnTo>
                    <a:pt x="433910" y="1101165"/>
                  </a:lnTo>
                  <a:cubicBezTo>
                    <a:pt x="433910" y="1153071"/>
                    <a:pt x="391832" y="1195149"/>
                    <a:pt x="339926" y="1195149"/>
                  </a:cubicBezTo>
                  <a:lnTo>
                    <a:pt x="93984" y="1195149"/>
                  </a:lnTo>
                  <a:cubicBezTo>
                    <a:pt x="42078" y="1195149"/>
                    <a:pt x="0" y="1153071"/>
                    <a:pt x="0" y="1101165"/>
                  </a:cubicBezTo>
                  <a:lnTo>
                    <a:pt x="0" y="93984"/>
                  </a:lnTo>
                  <a:cubicBezTo>
                    <a:pt x="0" y="42078"/>
                    <a:pt x="42078" y="0"/>
                    <a:pt x="93984"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3" name="TextBox 13"/>
            <p:cNvSpPr txBox="1"/>
            <p:nvPr/>
          </p:nvSpPr>
          <p:spPr>
            <a:xfrm>
              <a:off x="0" y="-57150"/>
              <a:ext cx="433910" cy="1252299"/>
            </a:xfrm>
            <a:prstGeom prst="rect">
              <a:avLst/>
            </a:prstGeom>
          </p:spPr>
          <p:txBody>
            <a:bodyPr lIns="50800" tIns="50800" rIns="50800" bIns="50800" rtlCol="0" anchor="ctr"/>
            <a:lstStyle/>
            <a:p>
              <a:pPr algn="ctr">
                <a:lnSpc>
                  <a:spcPts val="3500"/>
                </a:lnSpc>
              </a:pPr>
              <a:endParaRPr/>
            </a:p>
          </p:txBody>
        </p:sp>
      </p:grpSp>
      <p:sp>
        <p:nvSpPr>
          <p:cNvPr id="14" name="Freeform 14"/>
          <p:cNvSpPr/>
          <p:nvPr/>
        </p:nvSpPr>
        <p:spPr>
          <a:xfrm flipH="1">
            <a:off x="2650567" y="9086324"/>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1158652" y="4850805"/>
            <a:ext cx="7412554" cy="675773"/>
          </a:xfrm>
          <a:prstGeom prst="rect">
            <a:avLst/>
          </a:prstGeom>
        </p:spPr>
        <p:txBody>
          <a:bodyPr lIns="0" tIns="0" rIns="0" bIns="0" rtlCol="0" anchor="t">
            <a:spAutoFit/>
          </a:bodyPr>
          <a:lstStyle/>
          <a:p>
            <a:pPr algn="l">
              <a:lnSpc>
                <a:spcPts val="5044"/>
              </a:lnSpc>
            </a:pPr>
            <a:r>
              <a:rPr lang="en-US" sz="5200" b="1">
                <a:solidFill>
                  <a:srgbClr val="003060"/>
                </a:solidFill>
                <a:latin typeface="Garet Bold"/>
                <a:ea typeface="Garet Bold"/>
                <a:cs typeface="Garet Bold"/>
                <a:sym typeface="Garet Bold"/>
              </a:rPr>
              <a:t>RECOMMENDATIONS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778888" y="114473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420454" y="1057275"/>
            <a:ext cx="13874274" cy="7369234"/>
          </a:xfrm>
          <a:prstGeom prst="rect">
            <a:avLst/>
          </a:prstGeom>
        </p:spPr>
        <p:txBody>
          <a:bodyPr lIns="0" tIns="0" rIns="0" bIns="0" rtlCol="0" anchor="t">
            <a:spAutoFit/>
          </a:bodyPr>
          <a:lstStyle/>
          <a:p>
            <a:pPr algn="l">
              <a:lnSpc>
                <a:spcPts val="2918"/>
              </a:lnSpc>
            </a:pPr>
            <a:r>
              <a:rPr lang="en-US" sz="3039" spc="-155">
                <a:solidFill>
                  <a:srgbClr val="003060"/>
                </a:solidFill>
                <a:latin typeface="Poppins"/>
                <a:ea typeface="Poppins"/>
                <a:cs typeface="Poppins"/>
                <a:sym typeface="Poppins"/>
              </a:rPr>
              <a:t>1</a:t>
            </a:r>
            <a:r>
              <a:rPr lang="en-US" sz="3039" b="1" spc="-155">
                <a:solidFill>
                  <a:srgbClr val="003060"/>
                </a:solidFill>
                <a:latin typeface="Poppins Bold"/>
                <a:ea typeface="Poppins Bold"/>
                <a:cs typeface="Poppins Bold"/>
                <a:sym typeface="Poppins Bold"/>
              </a:rPr>
              <a:t>. Improve Shipping Performance</a:t>
            </a:r>
          </a:p>
          <a:p>
            <a:pPr algn="l">
              <a:lnSpc>
                <a:spcPts val="2918"/>
              </a:lnSpc>
            </a:pPr>
            <a:endParaRPr lang="en-US" sz="3039" b="1" spc="-155">
              <a:solidFill>
                <a:srgbClr val="003060"/>
              </a:solidFill>
              <a:latin typeface="Poppins Bold"/>
              <a:ea typeface="Poppins Bold"/>
              <a:cs typeface="Poppins Bold"/>
              <a:sym typeface="Poppins Bold"/>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Reduce delivery time for Standard Class by partnering with faster logistics providers.</a:t>
            </a:r>
          </a:p>
          <a:p>
            <a:pPr algn="l">
              <a:lnSpc>
                <a:spcPts val="2918"/>
              </a:lnSpc>
            </a:pPr>
            <a:endParaRPr lang="en-US" sz="3039" spc="-155">
              <a:solidFill>
                <a:srgbClr val="003060"/>
              </a:solidFill>
              <a:latin typeface="Poppins"/>
              <a:ea typeface="Poppins"/>
              <a:cs typeface="Poppins"/>
              <a:sym typeface="Poppins"/>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Reallocate inventory to warehouses closer to high-demand regions.</a:t>
            </a:r>
          </a:p>
          <a:p>
            <a:pPr algn="l">
              <a:lnSpc>
                <a:spcPts val="2918"/>
              </a:lnSpc>
            </a:pPr>
            <a:endParaRPr lang="en-US" sz="3039" spc="-155">
              <a:solidFill>
                <a:srgbClr val="003060"/>
              </a:solidFill>
              <a:latin typeface="Poppins"/>
              <a:ea typeface="Poppins"/>
              <a:cs typeface="Poppins"/>
              <a:sym typeface="Poppins"/>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Implement route optimization to reduce delays.</a:t>
            </a:r>
          </a:p>
          <a:p>
            <a:pPr algn="l">
              <a:lnSpc>
                <a:spcPts val="2918"/>
              </a:lnSpc>
            </a:pPr>
            <a:endParaRPr lang="en-US" sz="3039" spc="-155">
              <a:solidFill>
                <a:srgbClr val="003060"/>
              </a:solidFill>
              <a:latin typeface="Poppins"/>
              <a:ea typeface="Poppins"/>
              <a:cs typeface="Poppins"/>
              <a:sym typeface="Poppins"/>
            </a:endParaRPr>
          </a:p>
          <a:p>
            <a:pPr algn="l">
              <a:lnSpc>
                <a:spcPts val="2918"/>
              </a:lnSpc>
            </a:pPr>
            <a:r>
              <a:rPr lang="en-US" sz="3039" b="1" spc="-155">
                <a:solidFill>
                  <a:srgbClr val="003060"/>
                </a:solidFill>
                <a:latin typeface="Poppins Bold"/>
                <a:ea typeface="Poppins Bold"/>
                <a:cs typeface="Poppins Bold"/>
                <a:sym typeface="Poppins Bold"/>
              </a:rPr>
              <a:t>2. Increase Profit From the Phones Sub-Category</a:t>
            </a:r>
          </a:p>
          <a:p>
            <a:pPr algn="l">
              <a:lnSpc>
                <a:spcPts val="2918"/>
              </a:lnSpc>
            </a:pPr>
            <a:endParaRPr lang="en-US" sz="3039" b="1" spc="-155">
              <a:solidFill>
                <a:srgbClr val="003060"/>
              </a:solidFill>
              <a:latin typeface="Poppins Bold"/>
              <a:ea typeface="Poppins Bold"/>
              <a:cs typeface="Poppins Bold"/>
              <a:sym typeface="Poppins Bold"/>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Expand phone product availability into international markets with emerging demand.</a:t>
            </a:r>
          </a:p>
          <a:p>
            <a:pPr algn="l">
              <a:lnSpc>
                <a:spcPts val="2918"/>
              </a:lnSpc>
            </a:pPr>
            <a:endParaRPr lang="en-US" sz="3039" spc="-155">
              <a:solidFill>
                <a:srgbClr val="003060"/>
              </a:solidFill>
              <a:latin typeface="Poppins"/>
              <a:ea typeface="Poppins"/>
              <a:cs typeface="Poppins"/>
              <a:sym typeface="Poppins"/>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Introduce promotional bundles (e.g., phones + accessories) to increase average order value.</a:t>
            </a:r>
          </a:p>
          <a:p>
            <a:pPr algn="l">
              <a:lnSpc>
                <a:spcPts val="2918"/>
              </a:lnSpc>
            </a:pPr>
            <a:endParaRPr lang="en-US" sz="3039" spc="-155">
              <a:solidFill>
                <a:srgbClr val="003060"/>
              </a:solidFill>
              <a:latin typeface="Poppins"/>
              <a:ea typeface="Poppins"/>
              <a:cs typeface="Poppins"/>
              <a:sym typeface="Poppins"/>
            </a:endParaRPr>
          </a:p>
          <a:p>
            <a:pPr marL="656305" lvl="1" indent="-328152" algn="l">
              <a:lnSpc>
                <a:spcPts val="2918"/>
              </a:lnSpc>
              <a:buFont typeface="Arial"/>
              <a:buChar char="•"/>
            </a:pPr>
            <a:r>
              <a:rPr lang="en-US" sz="3039" spc="-155">
                <a:solidFill>
                  <a:srgbClr val="003060"/>
                </a:solidFill>
                <a:latin typeface="Poppins"/>
                <a:ea typeface="Poppins"/>
                <a:cs typeface="Poppins"/>
                <a:sym typeface="Poppins"/>
              </a:rPr>
              <a:t>Strengthen marketing strategies for regions with growing technology adoption.</a:t>
            </a:r>
          </a:p>
          <a:p>
            <a:pPr algn="l">
              <a:lnSpc>
                <a:spcPts val="2918"/>
              </a:lnSpc>
            </a:pPr>
            <a:endParaRPr lang="en-US" sz="3039" spc="-155">
              <a:solidFill>
                <a:srgbClr val="003060"/>
              </a:solidFill>
              <a:latin typeface="Poppins"/>
              <a:ea typeface="Poppins"/>
              <a:cs typeface="Poppins"/>
              <a:sym typeface="Poppin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039041"/>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0"/>
                  </a:srgbClr>
                </a:gs>
                <a:gs pos="100000">
                  <a:srgbClr val="003060">
                    <a:alpha val="10000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250852"/>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242600" y="903904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864416" y="7571678"/>
            <a:ext cx="2675777" cy="679211"/>
          </a:xfrm>
          <a:custGeom>
            <a:avLst/>
            <a:gdLst/>
            <a:ahLst/>
            <a:cxnLst/>
            <a:rect l="l" t="t" r="r" b="b"/>
            <a:pathLst>
              <a:path w="2675777" h="679211">
                <a:moveTo>
                  <a:pt x="0" y="0"/>
                </a:moveTo>
                <a:lnTo>
                  <a:pt x="2675777" y="0"/>
                </a:lnTo>
                <a:lnTo>
                  <a:pt x="2675777" y="679211"/>
                </a:lnTo>
                <a:lnTo>
                  <a:pt x="0" y="679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11" name="Group 11"/>
          <p:cNvGrpSpPr/>
          <p:nvPr/>
        </p:nvGrpSpPr>
        <p:grpSpPr>
          <a:xfrm>
            <a:off x="1302512" y="481762"/>
            <a:ext cx="7841488" cy="4577821"/>
            <a:chOff x="0" y="0"/>
            <a:chExt cx="1313155" cy="766613"/>
          </a:xfrm>
        </p:grpSpPr>
        <p:sp>
          <p:nvSpPr>
            <p:cNvPr id="12" name="Freeform 12"/>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7"/>
              <a:stretch>
                <a:fillRect l="-8969" r="-8969"/>
              </a:stretch>
            </a:blipFill>
          </p:spPr>
          <p:txBody>
            <a:bodyPr/>
            <a:lstStyle/>
            <a:p>
              <a:endParaRPr lang="en-US"/>
            </a:p>
          </p:txBody>
        </p:sp>
      </p:grpSp>
      <p:sp>
        <p:nvSpPr>
          <p:cNvPr id="13" name="TextBox 13"/>
          <p:cNvSpPr txBox="1"/>
          <p:nvPr/>
        </p:nvSpPr>
        <p:spPr>
          <a:xfrm>
            <a:off x="1864416" y="6002558"/>
            <a:ext cx="7005772"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INTRODUCTION</a:t>
            </a:r>
          </a:p>
        </p:txBody>
      </p:sp>
      <p:sp>
        <p:nvSpPr>
          <p:cNvPr id="14" name="TextBox 14"/>
          <p:cNvSpPr txBox="1"/>
          <p:nvPr/>
        </p:nvSpPr>
        <p:spPr>
          <a:xfrm>
            <a:off x="9923912" y="1740706"/>
            <a:ext cx="7979867" cy="6381750"/>
          </a:xfrm>
          <a:prstGeom prst="rect">
            <a:avLst/>
          </a:prstGeom>
        </p:spPr>
        <p:txBody>
          <a:bodyPr lIns="0" tIns="0" rIns="0" bIns="0" rtlCol="0" anchor="t">
            <a:spAutoFit/>
          </a:bodyPr>
          <a:lstStyle/>
          <a:p>
            <a:pPr algn="l">
              <a:lnSpc>
                <a:spcPts val="4200"/>
              </a:lnSpc>
            </a:pPr>
            <a:r>
              <a:rPr lang="en-US" sz="3000">
                <a:solidFill>
                  <a:srgbClr val="000000"/>
                </a:solidFill>
                <a:latin typeface="Open Sans"/>
                <a:ea typeface="Open Sans"/>
                <a:cs typeface="Open Sans"/>
                <a:sym typeface="Open Sans"/>
              </a:rPr>
              <a:t>This project focuses on cleaning raw data and preparing it for analysis using Excel, Python, and SQL, followed by building clear dashboards to present key insights. The workflow includes fixing inconsistencies, handling missing values, standardizing formats, and validating accuracy to ensure high-quality data. After cleaning, we analyze the dataset to answer key business questions and create an interactive dashboard that helps stakeholders explore metrics and make informed decisions.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778888" y="114473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329659" y="1396913"/>
            <a:ext cx="15926666" cy="7540799"/>
          </a:xfrm>
          <a:prstGeom prst="rect">
            <a:avLst/>
          </a:prstGeom>
        </p:spPr>
        <p:txBody>
          <a:bodyPr lIns="0" tIns="0" rIns="0" bIns="0" rtlCol="0" anchor="t">
            <a:spAutoFit/>
          </a:bodyPr>
          <a:lstStyle/>
          <a:p>
            <a:pPr algn="l">
              <a:lnSpc>
                <a:spcPts val="3734"/>
              </a:lnSpc>
            </a:pPr>
            <a:r>
              <a:rPr lang="en-US" sz="3889" b="1" spc="-198">
                <a:solidFill>
                  <a:srgbClr val="003060"/>
                </a:solidFill>
                <a:latin typeface="Poppins Bold"/>
                <a:ea typeface="Poppins Bold"/>
                <a:cs typeface="Poppins Bold"/>
                <a:sym typeface="Poppins Bold"/>
              </a:rPr>
              <a:t>3. Enhance Inventory Management</a:t>
            </a:r>
          </a:p>
          <a:p>
            <a:pPr algn="l">
              <a:lnSpc>
                <a:spcPts val="3734"/>
              </a:lnSpc>
            </a:pPr>
            <a:endParaRPr lang="en-US" sz="3889" b="1" spc="-198">
              <a:solidFill>
                <a:srgbClr val="003060"/>
              </a:solidFill>
              <a:latin typeface="Poppins Bold"/>
              <a:ea typeface="Poppins Bold"/>
              <a:cs typeface="Poppins Bold"/>
              <a:sym typeface="Poppins Bold"/>
            </a:endParaRPr>
          </a:p>
          <a:p>
            <a:pPr marL="839787" lvl="1" indent="-419894" algn="l">
              <a:lnSpc>
                <a:spcPts val="3734"/>
              </a:lnSpc>
              <a:buFont typeface="Arial"/>
              <a:buChar char="•"/>
            </a:pPr>
            <a:r>
              <a:rPr lang="en-US" sz="3889" spc="-198">
                <a:solidFill>
                  <a:srgbClr val="003060"/>
                </a:solidFill>
                <a:latin typeface="Poppins"/>
                <a:ea typeface="Poppins"/>
                <a:cs typeface="Poppins"/>
                <a:sym typeface="Poppins"/>
              </a:rPr>
              <a:t>Use demand forecasting models to maintain optimal stock levels.</a:t>
            </a:r>
          </a:p>
          <a:p>
            <a:pPr algn="l">
              <a:lnSpc>
                <a:spcPts val="3734"/>
              </a:lnSpc>
            </a:pPr>
            <a:endParaRPr lang="en-US" sz="3889" spc="-198">
              <a:solidFill>
                <a:srgbClr val="003060"/>
              </a:solidFill>
              <a:latin typeface="Poppins"/>
              <a:ea typeface="Poppins"/>
              <a:cs typeface="Poppins"/>
              <a:sym typeface="Poppins"/>
            </a:endParaRPr>
          </a:p>
          <a:p>
            <a:pPr marL="839787" lvl="1" indent="-419894" algn="l">
              <a:lnSpc>
                <a:spcPts val="3734"/>
              </a:lnSpc>
              <a:buFont typeface="Arial"/>
              <a:buChar char="•"/>
            </a:pPr>
            <a:r>
              <a:rPr lang="en-US" sz="3889" spc="-198">
                <a:solidFill>
                  <a:srgbClr val="003060"/>
                </a:solidFill>
                <a:latin typeface="Poppins"/>
                <a:ea typeface="Poppins"/>
                <a:cs typeface="Poppins"/>
                <a:sym typeface="Poppins"/>
              </a:rPr>
              <a:t>Reduce overstock and stockouts through better replenishment scheduling.</a:t>
            </a:r>
          </a:p>
          <a:p>
            <a:pPr algn="l">
              <a:lnSpc>
                <a:spcPts val="3734"/>
              </a:lnSpc>
            </a:pPr>
            <a:endParaRPr lang="en-US" sz="3889" spc="-198">
              <a:solidFill>
                <a:srgbClr val="003060"/>
              </a:solidFill>
              <a:latin typeface="Poppins"/>
              <a:ea typeface="Poppins"/>
              <a:cs typeface="Poppins"/>
              <a:sym typeface="Poppins"/>
            </a:endParaRPr>
          </a:p>
          <a:p>
            <a:pPr algn="l">
              <a:lnSpc>
                <a:spcPts val="3734"/>
              </a:lnSpc>
            </a:pPr>
            <a:r>
              <a:rPr lang="en-US" sz="3889" b="1" spc="-198">
                <a:solidFill>
                  <a:srgbClr val="003060"/>
                </a:solidFill>
                <a:latin typeface="Poppins Bold"/>
                <a:ea typeface="Poppins Bold"/>
                <a:cs typeface="Poppins Bold"/>
                <a:sym typeface="Poppins Bold"/>
              </a:rPr>
              <a:t>4. Customer Insights &amp; Segmentation</a:t>
            </a:r>
          </a:p>
          <a:p>
            <a:pPr algn="l">
              <a:lnSpc>
                <a:spcPts val="3734"/>
              </a:lnSpc>
            </a:pPr>
            <a:endParaRPr lang="en-US" sz="3889" b="1" spc="-198">
              <a:solidFill>
                <a:srgbClr val="003060"/>
              </a:solidFill>
              <a:latin typeface="Poppins Bold"/>
              <a:ea typeface="Poppins Bold"/>
              <a:cs typeface="Poppins Bold"/>
              <a:sym typeface="Poppins Bold"/>
            </a:endParaRPr>
          </a:p>
          <a:p>
            <a:pPr marL="839787" lvl="1" indent="-419894" algn="l">
              <a:lnSpc>
                <a:spcPts val="3734"/>
              </a:lnSpc>
              <a:buFont typeface="Arial"/>
              <a:buChar char="•"/>
            </a:pPr>
            <a:r>
              <a:rPr lang="en-US" sz="3889" spc="-198">
                <a:solidFill>
                  <a:srgbClr val="003060"/>
                </a:solidFill>
                <a:latin typeface="Poppins"/>
                <a:ea typeface="Poppins"/>
                <a:cs typeface="Poppins"/>
                <a:sym typeface="Poppins"/>
              </a:rPr>
              <a:t>Identify high-value customer segments and offer personalized deals.</a:t>
            </a:r>
          </a:p>
          <a:p>
            <a:pPr algn="l">
              <a:lnSpc>
                <a:spcPts val="3734"/>
              </a:lnSpc>
            </a:pPr>
            <a:endParaRPr lang="en-US" sz="3889" spc="-198">
              <a:solidFill>
                <a:srgbClr val="003060"/>
              </a:solidFill>
              <a:latin typeface="Poppins"/>
              <a:ea typeface="Poppins"/>
              <a:cs typeface="Poppins"/>
              <a:sym typeface="Poppins"/>
            </a:endParaRPr>
          </a:p>
          <a:p>
            <a:pPr marL="839787" lvl="1" indent="-419894" algn="l">
              <a:lnSpc>
                <a:spcPts val="3734"/>
              </a:lnSpc>
              <a:buFont typeface="Arial"/>
              <a:buChar char="•"/>
            </a:pPr>
            <a:r>
              <a:rPr lang="en-US" sz="3889" spc="-198">
                <a:solidFill>
                  <a:srgbClr val="003060"/>
                </a:solidFill>
                <a:latin typeface="Poppins"/>
                <a:ea typeface="Poppins"/>
                <a:cs typeface="Poppins"/>
                <a:sym typeface="Poppins"/>
              </a:rPr>
              <a:t>Improve customer retention programs, especially for repeat buyers of electronics.</a:t>
            </a:r>
          </a:p>
          <a:p>
            <a:pPr algn="l">
              <a:lnSpc>
                <a:spcPts val="3734"/>
              </a:lnSpc>
            </a:pPr>
            <a:endParaRPr lang="en-US" sz="3889" spc="-198">
              <a:solidFill>
                <a:srgbClr val="003060"/>
              </a:solidFill>
              <a:latin typeface="Poppins"/>
              <a:ea typeface="Poppins"/>
              <a:cs typeface="Poppins"/>
              <a:sym typeface="Poppins"/>
            </a:endParaRPr>
          </a:p>
          <a:p>
            <a:pPr algn="l">
              <a:lnSpc>
                <a:spcPts val="3734"/>
              </a:lnSpc>
            </a:pPr>
            <a:endParaRPr lang="en-US" sz="3889" spc="-198">
              <a:solidFill>
                <a:srgbClr val="003060"/>
              </a:solidFill>
              <a:latin typeface="Poppins"/>
              <a:ea typeface="Poppins"/>
              <a:cs typeface="Poppins"/>
              <a:sym typeface="Poppin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7178" y="9258300"/>
            <a:ext cx="8162329" cy="1592157"/>
            <a:chOff x="0" y="0"/>
            <a:chExt cx="2149749" cy="419334"/>
          </a:xfrm>
        </p:grpSpPr>
        <p:sp>
          <p:nvSpPr>
            <p:cNvPr id="4" name="Freeform 4"/>
            <p:cNvSpPr/>
            <p:nvPr/>
          </p:nvSpPr>
          <p:spPr>
            <a:xfrm>
              <a:off x="0" y="0"/>
              <a:ext cx="2149749" cy="419334"/>
            </a:xfrm>
            <a:custGeom>
              <a:avLst/>
              <a:gdLst/>
              <a:ahLst/>
              <a:cxnLst/>
              <a:rect l="l" t="t" r="r" b="b"/>
              <a:pathLst>
                <a:path w="2149749" h="419334">
                  <a:moveTo>
                    <a:pt x="15176" y="0"/>
                  </a:moveTo>
                  <a:lnTo>
                    <a:pt x="2134573" y="0"/>
                  </a:lnTo>
                  <a:cubicBezTo>
                    <a:pt x="2138598" y="0"/>
                    <a:pt x="2142458" y="1599"/>
                    <a:pt x="2145304" y="4445"/>
                  </a:cubicBezTo>
                  <a:cubicBezTo>
                    <a:pt x="2148150" y="7291"/>
                    <a:pt x="2149749" y="11151"/>
                    <a:pt x="2149749" y="15176"/>
                  </a:cubicBezTo>
                  <a:lnTo>
                    <a:pt x="2149749" y="404158"/>
                  </a:lnTo>
                  <a:cubicBezTo>
                    <a:pt x="2149749" y="408183"/>
                    <a:pt x="2148150" y="412043"/>
                    <a:pt x="2145304" y="414889"/>
                  </a:cubicBezTo>
                  <a:cubicBezTo>
                    <a:pt x="2142458" y="417735"/>
                    <a:pt x="2138598" y="419334"/>
                    <a:pt x="2134573" y="419334"/>
                  </a:cubicBezTo>
                  <a:lnTo>
                    <a:pt x="15176" y="419334"/>
                  </a:lnTo>
                  <a:cubicBezTo>
                    <a:pt x="6794" y="419334"/>
                    <a:pt x="0" y="412539"/>
                    <a:pt x="0" y="404158"/>
                  </a:cubicBezTo>
                  <a:lnTo>
                    <a:pt x="0" y="15176"/>
                  </a:lnTo>
                  <a:cubicBezTo>
                    <a:pt x="0" y="11151"/>
                    <a:pt x="1599" y="7291"/>
                    <a:pt x="4445" y="4445"/>
                  </a:cubicBezTo>
                  <a:cubicBezTo>
                    <a:pt x="7291" y="1599"/>
                    <a:pt x="11151" y="0"/>
                    <a:pt x="15176"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923912" y="-336043"/>
            <a:ext cx="8741633" cy="1132122"/>
            <a:chOff x="0" y="0"/>
            <a:chExt cx="2302323" cy="298172"/>
          </a:xfrm>
        </p:grpSpPr>
        <p:sp>
          <p:nvSpPr>
            <p:cNvPr id="7" name="Freeform 7"/>
            <p:cNvSpPr/>
            <p:nvPr/>
          </p:nvSpPr>
          <p:spPr>
            <a:xfrm>
              <a:off x="0" y="0"/>
              <a:ext cx="2302323" cy="298172"/>
            </a:xfrm>
            <a:custGeom>
              <a:avLst/>
              <a:gdLst/>
              <a:ahLst/>
              <a:cxnLst/>
              <a:rect l="l" t="t" r="r" b="b"/>
              <a:pathLst>
                <a:path w="2302323" h="298172">
                  <a:moveTo>
                    <a:pt x="14170" y="0"/>
                  </a:moveTo>
                  <a:lnTo>
                    <a:pt x="2288153" y="0"/>
                  </a:lnTo>
                  <a:cubicBezTo>
                    <a:pt x="2291911" y="0"/>
                    <a:pt x="2295515" y="1493"/>
                    <a:pt x="2298173" y="4150"/>
                  </a:cubicBezTo>
                  <a:cubicBezTo>
                    <a:pt x="2300830" y="6808"/>
                    <a:pt x="2302323" y="10412"/>
                    <a:pt x="2302323" y="14170"/>
                  </a:cubicBezTo>
                  <a:lnTo>
                    <a:pt x="2302323" y="284002"/>
                  </a:lnTo>
                  <a:cubicBezTo>
                    <a:pt x="2302323" y="287760"/>
                    <a:pt x="2300830" y="291364"/>
                    <a:pt x="2298173" y="294022"/>
                  </a:cubicBezTo>
                  <a:cubicBezTo>
                    <a:pt x="2295515" y="296679"/>
                    <a:pt x="2291911" y="298172"/>
                    <a:pt x="2288153" y="298172"/>
                  </a:cubicBezTo>
                  <a:lnTo>
                    <a:pt x="14170" y="298172"/>
                  </a:lnTo>
                  <a:cubicBezTo>
                    <a:pt x="10412" y="298172"/>
                    <a:pt x="6808" y="296679"/>
                    <a:pt x="4150" y="294022"/>
                  </a:cubicBezTo>
                  <a:cubicBezTo>
                    <a:pt x="1493" y="291364"/>
                    <a:pt x="0" y="287760"/>
                    <a:pt x="0" y="284002"/>
                  </a:cubicBezTo>
                  <a:lnTo>
                    <a:pt x="0" y="14170"/>
                  </a:lnTo>
                  <a:cubicBezTo>
                    <a:pt x="0" y="10412"/>
                    <a:pt x="1493" y="6808"/>
                    <a:pt x="4150" y="4150"/>
                  </a:cubicBezTo>
                  <a:cubicBezTo>
                    <a:pt x="6808" y="1493"/>
                    <a:pt x="10412" y="0"/>
                    <a:pt x="14170"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778888" y="114473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820114" y="1748460"/>
            <a:ext cx="15926666" cy="6605083"/>
          </a:xfrm>
          <a:prstGeom prst="rect">
            <a:avLst/>
          </a:prstGeom>
        </p:spPr>
        <p:txBody>
          <a:bodyPr lIns="0" tIns="0" rIns="0" bIns="0" rtlCol="0" anchor="t">
            <a:spAutoFit/>
          </a:bodyPr>
          <a:lstStyle/>
          <a:p>
            <a:pPr algn="l">
              <a:lnSpc>
                <a:spcPts val="3734"/>
              </a:lnSpc>
            </a:pPr>
            <a:r>
              <a:rPr lang="en-US" sz="3889" b="1" spc="-198">
                <a:solidFill>
                  <a:srgbClr val="003060"/>
                </a:solidFill>
                <a:latin typeface="Poppins Bold"/>
                <a:ea typeface="Poppins Bold"/>
                <a:cs typeface="Poppins Bold"/>
                <a:sym typeface="Poppins Bold"/>
              </a:rPr>
              <a:t>5. Optimize Order Processing</a:t>
            </a:r>
          </a:p>
          <a:p>
            <a:pPr algn="l">
              <a:lnSpc>
                <a:spcPts val="3734"/>
              </a:lnSpc>
            </a:pPr>
            <a:endParaRPr lang="en-US" sz="3889" b="1" spc="-198">
              <a:solidFill>
                <a:srgbClr val="003060"/>
              </a:solidFill>
              <a:latin typeface="Poppins Bold"/>
              <a:ea typeface="Poppins Bold"/>
              <a:cs typeface="Poppins Bold"/>
              <a:sym typeface="Poppins Bold"/>
            </a:endParaRPr>
          </a:p>
          <a:p>
            <a:pPr marL="839787" lvl="1" indent="-419893" algn="l">
              <a:lnSpc>
                <a:spcPts val="3734"/>
              </a:lnSpc>
              <a:buFont typeface="Arial"/>
              <a:buChar char="•"/>
            </a:pPr>
            <a:r>
              <a:rPr lang="en-US" sz="3889" spc="-198">
                <a:solidFill>
                  <a:srgbClr val="003060"/>
                </a:solidFill>
                <a:latin typeface="Poppins"/>
                <a:ea typeface="Poppins"/>
                <a:cs typeface="Poppins"/>
                <a:sym typeface="Poppins"/>
              </a:rPr>
              <a:t>Automate order validation and packaging steps to reduce handling time.</a:t>
            </a:r>
          </a:p>
          <a:p>
            <a:pPr algn="l">
              <a:lnSpc>
                <a:spcPts val="3734"/>
              </a:lnSpc>
            </a:pPr>
            <a:endParaRPr lang="en-US" sz="3889" spc="-198">
              <a:solidFill>
                <a:srgbClr val="003060"/>
              </a:solidFill>
              <a:latin typeface="Poppins"/>
              <a:ea typeface="Poppins"/>
              <a:cs typeface="Poppins"/>
              <a:sym typeface="Poppins"/>
            </a:endParaRPr>
          </a:p>
          <a:p>
            <a:pPr marL="839787" lvl="1" indent="-419893" algn="l">
              <a:lnSpc>
                <a:spcPts val="3734"/>
              </a:lnSpc>
              <a:buFont typeface="Arial"/>
              <a:buChar char="•"/>
            </a:pPr>
            <a:r>
              <a:rPr lang="en-US" sz="3889" spc="-198">
                <a:solidFill>
                  <a:srgbClr val="003060"/>
                </a:solidFill>
                <a:latin typeface="Poppins"/>
                <a:ea typeface="Poppins"/>
                <a:cs typeface="Poppins"/>
                <a:sym typeface="Poppins"/>
              </a:rPr>
              <a:t>Monitor delays in the order-to-delivery pipeline and fix bottlenecks.</a:t>
            </a:r>
          </a:p>
          <a:p>
            <a:pPr algn="l">
              <a:lnSpc>
                <a:spcPts val="3734"/>
              </a:lnSpc>
            </a:pPr>
            <a:endParaRPr lang="en-US" sz="3889" spc="-198">
              <a:solidFill>
                <a:srgbClr val="003060"/>
              </a:solidFill>
              <a:latin typeface="Poppins"/>
              <a:ea typeface="Poppins"/>
              <a:cs typeface="Poppins"/>
              <a:sym typeface="Poppins"/>
            </a:endParaRPr>
          </a:p>
          <a:p>
            <a:pPr algn="l">
              <a:lnSpc>
                <a:spcPts val="3734"/>
              </a:lnSpc>
            </a:pPr>
            <a:r>
              <a:rPr lang="en-US" sz="3889" b="1" spc="-198">
                <a:solidFill>
                  <a:srgbClr val="003060"/>
                </a:solidFill>
                <a:latin typeface="Poppins Bold"/>
                <a:ea typeface="Poppins Bold"/>
                <a:cs typeface="Poppins Bold"/>
                <a:sym typeface="Poppins Bold"/>
              </a:rPr>
              <a:t>6. Profitability Improvement</a:t>
            </a:r>
          </a:p>
          <a:p>
            <a:pPr algn="l">
              <a:lnSpc>
                <a:spcPts val="3734"/>
              </a:lnSpc>
            </a:pPr>
            <a:endParaRPr lang="en-US" sz="3889" b="1" spc="-198">
              <a:solidFill>
                <a:srgbClr val="003060"/>
              </a:solidFill>
              <a:latin typeface="Poppins Bold"/>
              <a:ea typeface="Poppins Bold"/>
              <a:cs typeface="Poppins Bold"/>
              <a:sym typeface="Poppins Bold"/>
            </a:endParaRPr>
          </a:p>
          <a:p>
            <a:pPr marL="839787" lvl="1" indent="-419893" algn="l">
              <a:lnSpc>
                <a:spcPts val="3734"/>
              </a:lnSpc>
              <a:buFont typeface="Arial"/>
              <a:buChar char="•"/>
            </a:pPr>
            <a:r>
              <a:rPr lang="en-US" sz="3889" spc="-198">
                <a:solidFill>
                  <a:srgbClr val="003060"/>
                </a:solidFill>
                <a:latin typeface="Poppins"/>
                <a:ea typeface="Poppins"/>
                <a:cs typeface="Poppins"/>
                <a:sym typeface="Poppins"/>
              </a:rPr>
              <a:t>Analyze product margins and discontinue low-profit items.</a:t>
            </a:r>
          </a:p>
          <a:p>
            <a:pPr algn="l">
              <a:lnSpc>
                <a:spcPts val="3734"/>
              </a:lnSpc>
            </a:pPr>
            <a:endParaRPr lang="en-US" sz="3889" spc="-198">
              <a:solidFill>
                <a:srgbClr val="003060"/>
              </a:solidFill>
              <a:latin typeface="Poppins"/>
              <a:ea typeface="Poppins"/>
              <a:cs typeface="Poppins"/>
              <a:sym typeface="Poppins"/>
            </a:endParaRPr>
          </a:p>
          <a:p>
            <a:pPr marL="839787" lvl="1" indent="-419893" algn="l">
              <a:lnSpc>
                <a:spcPts val="3734"/>
              </a:lnSpc>
              <a:buFont typeface="Arial"/>
              <a:buChar char="•"/>
            </a:pPr>
            <a:r>
              <a:rPr lang="en-US" sz="3889" spc="-198">
                <a:solidFill>
                  <a:srgbClr val="003060"/>
                </a:solidFill>
                <a:latin typeface="Poppins"/>
                <a:ea typeface="Poppins"/>
                <a:cs typeface="Poppins"/>
                <a:sym typeface="Poppins"/>
              </a:rPr>
              <a:t>Negotiate better supplier contracts for high-volume categories like Phones.</a:t>
            </a:r>
          </a:p>
          <a:p>
            <a:pPr algn="l">
              <a:lnSpc>
                <a:spcPts val="3734"/>
              </a:lnSpc>
            </a:pPr>
            <a:endParaRPr lang="en-US" sz="3889" spc="-198">
              <a:solidFill>
                <a:srgbClr val="003060"/>
              </a:solidFill>
              <a:latin typeface="Poppins"/>
              <a:ea typeface="Poppins"/>
              <a:cs typeface="Poppins"/>
              <a:sym typeface="Poppin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0071934" y="2032091"/>
            <a:ext cx="6847126" cy="7226209"/>
            <a:chOff x="0" y="0"/>
            <a:chExt cx="1438203" cy="1517827"/>
          </a:xfrm>
        </p:grpSpPr>
        <p:sp>
          <p:nvSpPr>
            <p:cNvPr id="4" name="Freeform 4"/>
            <p:cNvSpPr/>
            <p:nvPr/>
          </p:nvSpPr>
          <p:spPr>
            <a:xfrm>
              <a:off x="0" y="0"/>
              <a:ext cx="1438203" cy="1517827"/>
            </a:xfrm>
            <a:custGeom>
              <a:avLst/>
              <a:gdLst/>
              <a:ahLst/>
              <a:cxnLst/>
              <a:rect l="l" t="t" r="r" b="b"/>
              <a:pathLst>
                <a:path w="1438203" h="1517827">
                  <a:moveTo>
                    <a:pt x="0" y="0"/>
                  </a:moveTo>
                  <a:lnTo>
                    <a:pt x="1438203" y="0"/>
                  </a:lnTo>
                  <a:lnTo>
                    <a:pt x="1438203" y="1517827"/>
                  </a:lnTo>
                  <a:lnTo>
                    <a:pt x="0" y="151782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438203" cy="1574977"/>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726757" y="1301233"/>
            <a:ext cx="6925969" cy="7692362"/>
            <a:chOff x="0" y="0"/>
            <a:chExt cx="855743" cy="950435"/>
          </a:xfrm>
        </p:grpSpPr>
        <p:sp>
          <p:nvSpPr>
            <p:cNvPr id="7" name="Freeform 7"/>
            <p:cNvSpPr/>
            <p:nvPr/>
          </p:nvSpPr>
          <p:spPr>
            <a:xfrm>
              <a:off x="0" y="0"/>
              <a:ext cx="855743" cy="950435"/>
            </a:xfrm>
            <a:custGeom>
              <a:avLst/>
              <a:gdLst/>
              <a:ahLst/>
              <a:cxnLst/>
              <a:rect l="l" t="t" r="r" b="b"/>
              <a:pathLst>
                <a:path w="855743" h="950435">
                  <a:moveTo>
                    <a:pt x="0" y="0"/>
                  </a:moveTo>
                  <a:lnTo>
                    <a:pt x="855743" y="0"/>
                  </a:lnTo>
                  <a:lnTo>
                    <a:pt x="855743" y="950435"/>
                  </a:lnTo>
                  <a:lnTo>
                    <a:pt x="0" y="950435"/>
                  </a:lnTo>
                  <a:close/>
                </a:path>
              </a:pathLst>
            </a:custGeom>
            <a:blipFill>
              <a:blip r:embed="rId3"/>
              <a:stretch>
                <a:fillRect l="-55776" r="-55776"/>
              </a:stretch>
            </a:blipFill>
          </p:spPr>
          <p:txBody>
            <a:bodyPr/>
            <a:lstStyle/>
            <a:p>
              <a:endParaRPr lang="en-US"/>
            </a:p>
          </p:txBody>
        </p:sp>
      </p:grpSp>
      <p:grpSp>
        <p:nvGrpSpPr>
          <p:cNvPr id="8" name="Group 8"/>
          <p:cNvGrpSpPr/>
          <p:nvPr/>
        </p:nvGrpSpPr>
        <p:grpSpPr>
          <a:xfrm>
            <a:off x="-618801" y="-297241"/>
            <a:ext cx="1647501" cy="10968002"/>
            <a:chOff x="0" y="0"/>
            <a:chExt cx="433910" cy="2888692"/>
          </a:xfrm>
        </p:grpSpPr>
        <p:sp>
          <p:nvSpPr>
            <p:cNvPr id="9" name="Freeform 9"/>
            <p:cNvSpPr/>
            <p:nvPr/>
          </p:nvSpPr>
          <p:spPr>
            <a:xfrm>
              <a:off x="0" y="0"/>
              <a:ext cx="433910" cy="2888692"/>
            </a:xfrm>
            <a:custGeom>
              <a:avLst/>
              <a:gdLst/>
              <a:ahLst/>
              <a:cxnLst/>
              <a:rect l="l" t="t" r="r" b="b"/>
              <a:pathLst>
                <a:path w="433910" h="2888692">
                  <a:moveTo>
                    <a:pt x="0" y="0"/>
                  </a:moveTo>
                  <a:lnTo>
                    <a:pt x="433910" y="0"/>
                  </a:lnTo>
                  <a:lnTo>
                    <a:pt x="433910" y="2888692"/>
                  </a:lnTo>
                  <a:lnTo>
                    <a:pt x="0" y="2888692"/>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0" name="TextBox 10"/>
            <p:cNvSpPr txBox="1"/>
            <p:nvPr/>
          </p:nvSpPr>
          <p:spPr>
            <a:xfrm>
              <a:off x="0" y="-57150"/>
              <a:ext cx="433910" cy="2945842"/>
            </a:xfrm>
            <a:prstGeom prst="rect">
              <a:avLst/>
            </a:prstGeom>
          </p:spPr>
          <p:txBody>
            <a:bodyPr lIns="50800" tIns="50800" rIns="50800" bIns="50800" rtlCol="0" anchor="ctr"/>
            <a:lstStyle/>
            <a:p>
              <a:pPr algn="ctr">
                <a:lnSpc>
                  <a:spcPts val="3500"/>
                </a:lnSpc>
              </a:pPr>
              <a:endParaRPr/>
            </a:p>
          </p:txBody>
        </p:sp>
      </p:grpSp>
      <p:grpSp>
        <p:nvGrpSpPr>
          <p:cNvPr id="11" name="Group 11"/>
          <p:cNvGrpSpPr/>
          <p:nvPr/>
        </p:nvGrpSpPr>
        <p:grpSpPr>
          <a:xfrm>
            <a:off x="17259300" y="6291881"/>
            <a:ext cx="1647501" cy="4537830"/>
            <a:chOff x="0" y="0"/>
            <a:chExt cx="433910" cy="1195149"/>
          </a:xfrm>
        </p:grpSpPr>
        <p:sp>
          <p:nvSpPr>
            <p:cNvPr id="12" name="Freeform 12"/>
            <p:cNvSpPr/>
            <p:nvPr/>
          </p:nvSpPr>
          <p:spPr>
            <a:xfrm>
              <a:off x="0" y="0"/>
              <a:ext cx="433910" cy="1195149"/>
            </a:xfrm>
            <a:custGeom>
              <a:avLst/>
              <a:gdLst/>
              <a:ahLst/>
              <a:cxnLst/>
              <a:rect l="l" t="t" r="r" b="b"/>
              <a:pathLst>
                <a:path w="433910" h="1195149">
                  <a:moveTo>
                    <a:pt x="93984" y="0"/>
                  </a:moveTo>
                  <a:lnTo>
                    <a:pt x="339926" y="0"/>
                  </a:lnTo>
                  <a:cubicBezTo>
                    <a:pt x="391832" y="0"/>
                    <a:pt x="433910" y="42078"/>
                    <a:pt x="433910" y="93984"/>
                  </a:cubicBezTo>
                  <a:lnTo>
                    <a:pt x="433910" y="1101165"/>
                  </a:lnTo>
                  <a:cubicBezTo>
                    <a:pt x="433910" y="1153071"/>
                    <a:pt x="391832" y="1195149"/>
                    <a:pt x="339926" y="1195149"/>
                  </a:cubicBezTo>
                  <a:lnTo>
                    <a:pt x="93984" y="1195149"/>
                  </a:lnTo>
                  <a:cubicBezTo>
                    <a:pt x="42078" y="1195149"/>
                    <a:pt x="0" y="1153071"/>
                    <a:pt x="0" y="1101165"/>
                  </a:cubicBezTo>
                  <a:lnTo>
                    <a:pt x="0" y="93984"/>
                  </a:lnTo>
                  <a:cubicBezTo>
                    <a:pt x="0" y="42078"/>
                    <a:pt x="42078" y="0"/>
                    <a:pt x="93984"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3" name="TextBox 13"/>
            <p:cNvSpPr txBox="1"/>
            <p:nvPr/>
          </p:nvSpPr>
          <p:spPr>
            <a:xfrm>
              <a:off x="0" y="-57150"/>
              <a:ext cx="433910" cy="1252299"/>
            </a:xfrm>
            <a:prstGeom prst="rect">
              <a:avLst/>
            </a:prstGeom>
          </p:spPr>
          <p:txBody>
            <a:bodyPr lIns="50800" tIns="50800" rIns="50800" bIns="50800" rtlCol="0" anchor="ctr"/>
            <a:lstStyle/>
            <a:p>
              <a:pPr algn="ctr">
                <a:lnSpc>
                  <a:spcPts val="3500"/>
                </a:lnSpc>
              </a:pPr>
              <a:endParaRPr/>
            </a:p>
          </p:txBody>
        </p:sp>
      </p:grpSp>
      <p:sp>
        <p:nvSpPr>
          <p:cNvPr id="14" name="Freeform 14"/>
          <p:cNvSpPr/>
          <p:nvPr/>
        </p:nvSpPr>
        <p:spPr>
          <a:xfrm flipH="1">
            <a:off x="2650567" y="9086324"/>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1258750" y="1453633"/>
            <a:ext cx="6103794"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CONCLUSION</a:t>
            </a:r>
          </a:p>
        </p:txBody>
      </p:sp>
      <p:sp>
        <p:nvSpPr>
          <p:cNvPr id="16" name="TextBox 16"/>
          <p:cNvSpPr txBox="1"/>
          <p:nvPr/>
        </p:nvSpPr>
        <p:spPr>
          <a:xfrm>
            <a:off x="1258750" y="2452255"/>
            <a:ext cx="6073941" cy="4248150"/>
          </a:xfrm>
          <a:prstGeom prst="rect">
            <a:avLst/>
          </a:prstGeom>
        </p:spPr>
        <p:txBody>
          <a:bodyPr lIns="0" tIns="0" rIns="0" bIns="0" rtlCol="0" anchor="t">
            <a:spAutoFit/>
          </a:bodyPr>
          <a:lstStyle/>
          <a:p>
            <a:pPr algn="l">
              <a:lnSpc>
                <a:spcPts val="4200"/>
              </a:lnSpc>
            </a:pPr>
            <a:r>
              <a:rPr lang="en-US" sz="3000">
                <a:solidFill>
                  <a:srgbClr val="000000"/>
                </a:solidFill>
                <a:latin typeface="Open Sans"/>
                <a:ea typeface="Open Sans"/>
                <a:cs typeface="Open Sans"/>
                <a:sym typeface="Open Sans"/>
              </a:rPr>
              <a:t>After completing the cleaning and normalization steps, the dataset is now consistent, well structured, and ready for meaningful analysis. This organized model reduces redundancy, strengthens relationships, and supports faster, more accurate reporting.</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280805" y="2967568"/>
            <a:ext cx="1309505" cy="4351865"/>
            <a:chOff x="0" y="0"/>
            <a:chExt cx="344890" cy="1146170"/>
          </a:xfrm>
        </p:grpSpPr>
        <p:sp>
          <p:nvSpPr>
            <p:cNvPr id="4" name="Freeform 4"/>
            <p:cNvSpPr/>
            <p:nvPr/>
          </p:nvSpPr>
          <p:spPr>
            <a:xfrm>
              <a:off x="0" y="0"/>
              <a:ext cx="344890" cy="1146170"/>
            </a:xfrm>
            <a:custGeom>
              <a:avLst/>
              <a:gdLst/>
              <a:ahLst/>
              <a:cxnLst/>
              <a:rect l="l" t="t" r="r" b="b"/>
              <a:pathLst>
                <a:path w="344890" h="1146170">
                  <a:moveTo>
                    <a:pt x="147802" y="0"/>
                  </a:moveTo>
                  <a:lnTo>
                    <a:pt x="197088" y="0"/>
                  </a:lnTo>
                  <a:cubicBezTo>
                    <a:pt x="236288" y="0"/>
                    <a:pt x="273882" y="15572"/>
                    <a:pt x="301600" y="43290"/>
                  </a:cubicBezTo>
                  <a:cubicBezTo>
                    <a:pt x="329318" y="71009"/>
                    <a:pt x="344890" y="108603"/>
                    <a:pt x="344890" y="147802"/>
                  </a:cubicBezTo>
                  <a:lnTo>
                    <a:pt x="344890" y="998368"/>
                  </a:lnTo>
                  <a:cubicBezTo>
                    <a:pt x="344890" y="1037567"/>
                    <a:pt x="329318" y="1075162"/>
                    <a:pt x="301600" y="1102880"/>
                  </a:cubicBezTo>
                  <a:cubicBezTo>
                    <a:pt x="273882" y="1130598"/>
                    <a:pt x="236288" y="1146170"/>
                    <a:pt x="197088" y="1146170"/>
                  </a:cubicBezTo>
                  <a:lnTo>
                    <a:pt x="147802" y="1146170"/>
                  </a:lnTo>
                  <a:cubicBezTo>
                    <a:pt x="108603" y="1146170"/>
                    <a:pt x="71009" y="1130598"/>
                    <a:pt x="43290" y="1102880"/>
                  </a:cubicBezTo>
                  <a:cubicBezTo>
                    <a:pt x="15572" y="1075162"/>
                    <a:pt x="0" y="1037567"/>
                    <a:pt x="0" y="998368"/>
                  </a:cubicBezTo>
                  <a:lnTo>
                    <a:pt x="0" y="147802"/>
                  </a:lnTo>
                  <a:cubicBezTo>
                    <a:pt x="0" y="108603"/>
                    <a:pt x="15572" y="71009"/>
                    <a:pt x="43290" y="43290"/>
                  </a:cubicBezTo>
                  <a:cubicBezTo>
                    <a:pt x="71009" y="15572"/>
                    <a:pt x="108603" y="0"/>
                    <a:pt x="147802"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38100"/>
              <a:ext cx="344890" cy="1184270"/>
            </a:xfrm>
            <a:prstGeom prst="rect">
              <a:avLst/>
            </a:prstGeom>
          </p:spPr>
          <p:txBody>
            <a:bodyPr lIns="50800" tIns="50800" rIns="50800" bIns="50800" rtlCol="0" anchor="ctr"/>
            <a:lstStyle/>
            <a:p>
              <a:pPr algn="ctr">
                <a:lnSpc>
                  <a:spcPts val="3360"/>
                </a:lnSpc>
              </a:pPr>
              <a:endParaRPr/>
            </a:p>
          </p:txBody>
        </p:sp>
      </p:grpSp>
      <p:grpSp>
        <p:nvGrpSpPr>
          <p:cNvPr id="6" name="Group 6"/>
          <p:cNvGrpSpPr/>
          <p:nvPr/>
        </p:nvGrpSpPr>
        <p:grpSpPr>
          <a:xfrm>
            <a:off x="13897777" y="-251375"/>
            <a:ext cx="4789934" cy="10923738"/>
            <a:chOff x="0" y="0"/>
            <a:chExt cx="1261547" cy="2877034"/>
          </a:xfrm>
        </p:grpSpPr>
        <p:sp>
          <p:nvSpPr>
            <p:cNvPr id="7" name="Freeform 7"/>
            <p:cNvSpPr/>
            <p:nvPr/>
          </p:nvSpPr>
          <p:spPr>
            <a:xfrm>
              <a:off x="0" y="0"/>
              <a:ext cx="1261547" cy="2877034"/>
            </a:xfrm>
            <a:custGeom>
              <a:avLst/>
              <a:gdLst/>
              <a:ahLst/>
              <a:cxnLst/>
              <a:rect l="l" t="t" r="r" b="b"/>
              <a:pathLst>
                <a:path w="1261547" h="2877034">
                  <a:moveTo>
                    <a:pt x="0" y="0"/>
                  </a:moveTo>
                  <a:lnTo>
                    <a:pt x="1261547" y="0"/>
                  </a:lnTo>
                  <a:lnTo>
                    <a:pt x="1261547" y="2877034"/>
                  </a:lnTo>
                  <a:lnTo>
                    <a:pt x="0" y="2877034"/>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38100"/>
              <a:ext cx="1261547" cy="2915134"/>
            </a:xfrm>
            <a:prstGeom prst="rect">
              <a:avLst/>
            </a:prstGeom>
          </p:spPr>
          <p:txBody>
            <a:bodyPr lIns="50800" tIns="50800" rIns="50800" bIns="50800" rtlCol="0" anchor="ctr"/>
            <a:lstStyle/>
            <a:p>
              <a:pPr algn="ctr">
                <a:lnSpc>
                  <a:spcPts val="3360"/>
                </a:lnSpc>
              </a:pPr>
              <a:endParaRPr/>
            </a:p>
          </p:txBody>
        </p:sp>
      </p:grpSp>
      <p:sp>
        <p:nvSpPr>
          <p:cNvPr id="9" name="Freeform 9"/>
          <p:cNvSpPr/>
          <p:nvPr/>
        </p:nvSpPr>
        <p:spPr>
          <a:xfrm>
            <a:off x="7806112" y="8918694"/>
            <a:ext cx="2675777" cy="679211"/>
          </a:xfrm>
          <a:custGeom>
            <a:avLst/>
            <a:gdLst/>
            <a:ahLst/>
            <a:cxnLst/>
            <a:rect l="l" t="t" r="r" b="b"/>
            <a:pathLst>
              <a:path w="2675777" h="679211">
                <a:moveTo>
                  <a:pt x="0" y="0"/>
                </a:moveTo>
                <a:lnTo>
                  <a:pt x="2675776" y="0"/>
                </a:lnTo>
                <a:lnTo>
                  <a:pt x="2675776" y="679212"/>
                </a:lnTo>
                <a:lnTo>
                  <a:pt x="0" y="6792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17072387" y="802308"/>
            <a:ext cx="373825" cy="1489884"/>
          </a:xfrm>
          <a:custGeom>
            <a:avLst/>
            <a:gdLst/>
            <a:ahLst/>
            <a:cxnLst/>
            <a:rect l="l" t="t" r="r" b="b"/>
            <a:pathLst>
              <a:path w="373825" h="1489884">
                <a:moveTo>
                  <a:pt x="0" y="0"/>
                </a:moveTo>
                <a:lnTo>
                  <a:pt x="373826" y="0"/>
                </a:lnTo>
                <a:lnTo>
                  <a:pt x="373826" y="1489884"/>
                </a:lnTo>
                <a:lnTo>
                  <a:pt x="0" y="14898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1" name="TextBox 11"/>
          <p:cNvSpPr txBox="1"/>
          <p:nvPr/>
        </p:nvSpPr>
        <p:spPr>
          <a:xfrm>
            <a:off x="1864416" y="3368462"/>
            <a:ext cx="8216473" cy="1340757"/>
          </a:xfrm>
          <a:prstGeom prst="rect">
            <a:avLst/>
          </a:prstGeom>
        </p:spPr>
        <p:txBody>
          <a:bodyPr lIns="0" tIns="0" rIns="0" bIns="0" rtlCol="0" anchor="t">
            <a:spAutoFit/>
          </a:bodyPr>
          <a:lstStyle/>
          <a:p>
            <a:pPr algn="l">
              <a:lnSpc>
                <a:spcPts val="10046"/>
              </a:lnSpc>
            </a:pPr>
            <a:r>
              <a:rPr lang="en-US" sz="10357" b="1">
                <a:solidFill>
                  <a:srgbClr val="003060"/>
                </a:solidFill>
                <a:latin typeface="Garet Bold"/>
                <a:ea typeface="Garet Bold"/>
                <a:cs typeface="Garet Bold"/>
                <a:sym typeface="Garet Bold"/>
              </a:rPr>
              <a:t>THANK YOU</a:t>
            </a:r>
          </a:p>
        </p:txBody>
      </p:sp>
      <p:sp>
        <p:nvSpPr>
          <p:cNvPr id="12" name="TextBox 12"/>
          <p:cNvSpPr txBox="1"/>
          <p:nvPr/>
        </p:nvSpPr>
        <p:spPr>
          <a:xfrm>
            <a:off x="1660305" y="5713140"/>
            <a:ext cx="8821583" cy="2379345"/>
          </a:xfrm>
          <a:prstGeom prst="rect">
            <a:avLst/>
          </a:prstGeom>
        </p:spPr>
        <p:txBody>
          <a:bodyPr lIns="0" tIns="0" rIns="0" bIns="0" rtlCol="0" anchor="t">
            <a:spAutoFit/>
          </a:bodyPr>
          <a:lstStyle/>
          <a:p>
            <a:pPr algn="l">
              <a:lnSpc>
                <a:spcPts val="3780"/>
              </a:lnSpc>
            </a:pPr>
            <a:r>
              <a:rPr lang="en-US" sz="2700">
                <a:solidFill>
                  <a:srgbClr val="003060"/>
                </a:solidFill>
                <a:latin typeface="Times New Roman"/>
                <a:ea typeface="Times New Roman"/>
                <a:cs typeface="Times New Roman"/>
                <a:sym typeface="Times New Roman"/>
              </a:rPr>
              <a:t>Presented by:</a:t>
            </a:r>
          </a:p>
          <a:p>
            <a:pPr algn="l">
              <a:lnSpc>
                <a:spcPts val="3780"/>
              </a:lnSpc>
            </a:pPr>
            <a:r>
              <a:rPr lang="en-US" sz="2700">
                <a:solidFill>
                  <a:srgbClr val="003060"/>
                </a:solidFill>
                <a:latin typeface="Times New Roman"/>
                <a:ea typeface="Times New Roman"/>
                <a:cs typeface="Times New Roman"/>
                <a:sym typeface="Times New Roman"/>
              </a:rPr>
              <a:t>Abanoub Bassem Mikhael Heshamt</a:t>
            </a:r>
          </a:p>
          <a:p>
            <a:pPr algn="l">
              <a:lnSpc>
                <a:spcPts val="3780"/>
              </a:lnSpc>
            </a:pPr>
            <a:r>
              <a:rPr lang="en-US" sz="2700">
                <a:solidFill>
                  <a:srgbClr val="003060"/>
                </a:solidFill>
                <a:latin typeface="Times New Roman"/>
                <a:ea typeface="Times New Roman"/>
                <a:cs typeface="Times New Roman"/>
                <a:sym typeface="Times New Roman"/>
              </a:rPr>
              <a:t>Yousef Ahmed ElAzab Dagher</a:t>
            </a:r>
          </a:p>
          <a:p>
            <a:pPr algn="l">
              <a:lnSpc>
                <a:spcPts val="3780"/>
              </a:lnSpc>
            </a:pPr>
            <a:endParaRPr lang="en-US" sz="2700">
              <a:solidFill>
                <a:srgbClr val="003060"/>
              </a:solidFill>
              <a:latin typeface="Times New Roman"/>
              <a:ea typeface="Times New Roman"/>
              <a:cs typeface="Times New Roman"/>
              <a:sym typeface="Times New Roman"/>
            </a:endParaRPr>
          </a:p>
          <a:p>
            <a:pPr algn="l">
              <a:lnSpc>
                <a:spcPts val="3780"/>
              </a:lnSpc>
            </a:pPr>
            <a:endParaRPr lang="en-US" sz="2700">
              <a:solidFill>
                <a:srgbClr val="003060"/>
              </a:solidFill>
              <a:latin typeface="Times New Roman"/>
              <a:ea typeface="Times New Roman"/>
              <a:cs typeface="Times New Roman"/>
              <a:sym typeface="Times New Roman"/>
            </a:endParaRPr>
          </a:p>
        </p:txBody>
      </p:sp>
      <p:sp>
        <p:nvSpPr>
          <p:cNvPr id="13" name="Freeform 13"/>
          <p:cNvSpPr/>
          <p:nvPr/>
        </p:nvSpPr>
        <p:spPr>
          <a:xfrm>
            <a:off x="9635885" y="100099"/>
            <a:ext cx="10099426" cy="10086801"/>
          </a:xfrm>
          <a:custGeom>
            <a:avLst/>
            <a:gdLst/>
            <a:ahLst/>
            <a:cxnLst/>
            <a:rect l="l" t="t" r="r" b="b"/>
            <a:pathLst>
              <a:path w="10099426" h="10086801">
                <a:moveTo>
                  <a:pt x="0" y="0"/>
                </a:moveTo>
                <a:lnTo>
                  <a:pt x="10099426" y="0"/>
                </a:lnTo>
                <a:lnTo>
                  <a:pt x="10099426" y="10086802"/>
                </a:lnTo>
                <a:lnTo>
                  <a:pt x="0" y="10086802"/>
                </a:lnTo>
                <a:lnTo>
                  <a:pt x="0" y="0"/>
                </a:lnTo>
                <a:close/>
              </a:path>
            </a:pathLst>
          </a:custGeom>
          <a:blipFill>
            <a:blip r:embed="rId7">
              <a:alphaModFix amt="51000"/>
            </a:blip>
            <a:stretch>
              <a:fillRect/>
            </a:stretch>
          </a:blipFill>
        </p:spPr>
        <p:txBody>
          <a:bodyPr/>
          <a:lstStyle/>
          <a:p>
            <a:endParaRPr lang="en-US"/>
          </a:p>
        </p:txBody>
      </p:sp>
      <p:sp>
        <p:nvSpPr>
          <p:cNvPr id="14" name="Freeform 14"/>
          <p:cNvSpPr/>
          <p:nvPr/>
        </p:nvSpPr>
        <p:spPr>
          <a:xfrm>
            <a:off x="7587485" y="1930948"/>
            <a:ext cx="8529321" cy="8518660"/>
          </a:xfrm>
          <a:custGeom>
            <a:avLst/>
            <a:gdLst/>
            <a:ahLst/>
            <a:cxnLst/>
            <a:rect l="l" t="t" r="r" b="b"/>
            <a:pathLst>
              <a:path w="8529321" h="8518660">
                <a:moveTo>
                  <a:pt x="0" y="0"/>
                </a:moveTo>
                <a:lnTo>
                  <a:pt x="8529321" y="0"/>
                </a:lnTo>
                <a:lnTo>
                  <a:pt x="8529321" y="8518660"/>
                </a:lnTo>
                <a:lnTo>
                  <a:pt x="0" y="8518660"/>
                </a:lnTo>
                <a:lnTo>
                  <a:pt x="0" y="0"/>
                </a:lnTo>
                <a:close/>
              </a:path>
            </a:pathLst>
          </a:custGeom>
          <a:blipFill>
            <a:blip r:embed="rId7">
              <a:alphaModFix amt="59000"/>
            </a:blip>
            <a:stretch>
              <a:fillRect/>
            </a:stretch>
          </a:blipFill>
        </p:spPr>
        <p:txBody>
          <a:bodyPr/>
          <a:lstStyle/>
          <a:p>
            <a:endParaRPr lang="en-US"/>
          </a:p>
        </p:txBody>
      </p:sp>
      <p:grpSp>
        <p:nvGrpSpPr>
          <p:cNvPr id="15" name="Group 15"/>
          <p:cNvGrpSpPr/>
          <p:nvPr/>
        </p:nvGrpSpPr>
        <p:grpSpPr>
          <a:xfrm>
            <a:off x="9855460" y="242737"/>
            <a:ext cx="8432540" cy="84325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8"/>
              <a:stretch>
                <a:fillRect l="-24941" r="-24941"/>
              </a:stretch>
            </a:blipFill>
            <a:ln w="76200" cap="sq">
              <a:solidFill>
                <a:srgbClr val="FFFFFF"/>
              </a:solidFill>
              <a:prstDash val="solid"/>
              <a:miter/>
            </a:ln>
          </p:spPr>
          <p:txBody>
            <a:bodyPr/>
            <a:lstStyle/>
            <a:p>
              <a:endParaRPr lang="en-US"/>
            </a:p>
          </p:txBody>
        </p:sp>
      </p:grpSp>
      <p:grpSp>
        <p:nvGrpSpPr>
          <p:cNvPr id="17" name="Group 17"/>
          <p:cNvGrpSpPr/>
          <p:nvPr/>
        </p:nvGrpSpPr>
        <p:grpSpPr>
          <a:xfrm>
            <a:off x="9144000" y="3710599"/>
            <a:ext cx="5094067" cy="509406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9"/>
              <a:stretch>
                <a:fillRect l="-35836" r="-35836"/>
              </a:stretch>
            </a:blipFill>
            <a:ln w="76200" cap="sq">
              <a:solidFill>
                <a:srgbClr val="FFFFFF"/>
              </a:solidFill>
              <a:prstDash val="solid"/>
              <a:miter/>
            </a:ln>
          </p:spPr>
          <p:txBody>
            <a:bodyPr/>
            <a:lstStyle/>
            <a:p>
              <a:endParaRPr lang="en-US"/>
            </a:p>
          </p:txBody>
        </p:sp>
      </p:grpSp>
      <p:sp>
        <p:nvSpPr>
          <p:cNvPr id="19" name="Freeform 19"/>
          <p:cNvSpPr/>
          <p:nvPr/>
        </p:nvSpPr>
        <p:spPr>
          <a:xfrm>
            <a:off x="0" y="62350"/>
            <a:ext cx="5047878" cy="2229842"/>
          </a:xfrm>
          <a:custGeom>
            <a:avLst/>
            <a:gdLst/>
            <a:ahLst/>
            <a:cxnLst/>
            <a:rect l="l" t="t" r="r" b="b"/>
            <a:pathLst>
              <a:path w="5047878" h="2229842">
                <a:moveTo>
                  <a:pt x="0" y="0"/>
                </a:moveTo>
                <a:lnTo>
                  <a:pt x="5047878" y="0"/>
                </a:lnTo>
                <a:lnTo>
                  <a:pt x="5047878" y="2229842"/>
                </a:lnTo>
                <a:lnTo>
                  <a:pt x="0" y="2229842"/>
                </a:lnTo>
                <a:lnTo>
                  <a:pt x="0" y="0"/>
                </a:lnTo>
                <a:close/>
              </a:path>
            </a:pathLst>
          </a:custGeom>
          <a:blipFill>
            <a:blip r:embed="rId10"/>
            <a:stretch>
              <a:fillRect t="-15307" b="-12315"/>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404681" y="-170383"/>
            <a:ext cx="1433381" cy="10820284"/>
            <a:chOff x="0" y="0"/>
            <a:chExt cx="377516" cy="2849787"/>
          </a:xfrm>
        </p:grpSpPr>
        <p:sp>
          <p:nvSpPr>
            <p:cNvPr id="4" name="Freeform 4"/>
            <p:cNvSpPr/>
            <p:nvPr/>
          </p:nvSpPr>
          <p:spPr>
            <a:xfrm>
              <a:off x="0" y="0"/>
              <a:ext cx="377516" cy="2849787"/>
            </a:xfrm>
            <a:custGeom>
              <a:avLst/>
              <a:gdLst/>
              <a:ahLst/>
              <a:cxnLst/>
              <a:rect l="l" t="t" r="r" b="b"/>
              <a:pathLst>
                <a:path w="377516" h="2849787">
                  <a:moveTo>
                    <a:pt x="86419" y="0"/>
                  </a:moveTo>
                  <a:lnTo>
                    <a:pt x="291097" y="0"/>
                  </a:lnTo>
                  <a:cubicBezTo>
                    <a:pt x="338825" y="0"/>
                    <a:pt x="377516" y="38691"/>
                    <a:pt x="377516" y="86419"/>
                  </a:cubicBezTo>
                  <a:lnTo>
                    <a:pt x="377516" y="2763368"/>
                  </a:lnTo>
                  <a:cubicBezTo>
                    <a:pt x="377516" y="2811096"/>
                    <a:pt x="338825" y="2849787"/>
                    <a:pt x="291097" y="2849787"/>
                  </a:cubicBezTo>
                  <a:lnTo>
                    <a:pt x="86419" y="2849787"/>
                  </a:lnTo>
                  <a:cubicBezTo>
                    <a:pt x="38691" y="2849787"/>
                    <a:pt x="0" y="2811096"/>
                    <a:pt x="0" y="2763368"/>
                  </a:cubicBezTo>
                  <a:lnTo>
                    <a:pt x="0" y="86419"/>
                  </a:lnTo>
                  <a:cubicBezTo>
                    <a:pt x="0" y="38691"/>
                    <a:pt x="38691" y="0"/>
                    <a:pt x="86419"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377516" cy="2906937"/>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17259300" y="-1312975"/>
            <a:ext cx="1433381" cy="4683349"/>
            <a:chOff x="0" y="0"/>
            <a:chExt cx="377516" cy="1233475"/>
          </a:xfrm>
        </p:grpSpPr>
        <p:sp>
          <p:nvSpPr>
            <p:cNvPr id="7" name="Freeform 7"/>
            <p:cNvSpPr/>
            <p:nvPr/>
          </p:nvSpPr>
          <p:spPr>
            <a:xfrm>
              <a:off x="0" y="0"/>
              <a:ext cx="377516" cy="1233475"/>
            </a:xfrm>
            <a:custGeom>
              <a:avLst/>
              <a:gdLst/>
              <a:ahLst/>
              <a:cxnLst/>
              <a:rect l="l" t="t" r="r" b="b"/>
              <a:pathLst>
                <a:path w="377516" h="1233475">
                  <a:moveTo>
                    <a:pt x="86419" y="0"/>
                  </a:moveTo>
                  <a:lnTo>
                    <a:pt x="291097" y="0"/>
                  </a:lnTo>
                  <a:cubicBezTo>
                    <a:pt x="338825" y="0"/>
                    <a:pt x="377516" y="38691"/>
                    <a:pt x="377516" y="86419"/>
                  </a:cubicBezTo>
                  <a:lnTo>
                    <a:pt x="377516" y="1147056"/>
                  </a:lnTo>
                  <a:cubicBezTo>
                    <a:pt x="377516" y="1194784"/>
                    <a:pt x="338825" y="1233475"/>
                    <a:pt x="291097" y="1233475"/>
                  </a:cubicBezTo>
                  <a:lnTo>
                    <a:pt x="86419" y="1233475"/>
                  </a:lnTo>
                  <a:cubicBezTo>
                    <a:pt x="38691" y="1233475"/>
                    <a:pt x="0" y="1194784"/>
                    <a:pt x="0" y="1147056"/>
                  </a:cubicBezTo>
                  <a:lnTo>
                    <a:pt x="0" y="86419"/>
                  </a:lnTo>
                  <a:cubicBezTo>
                    <a:pt x="0" y="38691"/>
                    <a:pt x="38691" y="0"/>
                    <a:pt x="86419" y="0"/>
                  </a:cubicBez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377516" cy="1290625"/>
            </a:xfrm>
            <a:prstGeom prst="rect">
              <a:avLst/>
            </a:prstGeom>
          </p:spPr>
          <p:txBody>
            <a:bodyPr lIns="50800" tIns="50800" rIns="50800" bIns="50800" rtlCol="0" anchor="ctr"/>
            <a:lstStyle/>
            <a:p>
              <a:pPr algn="ctr">
                <a:lnSpc>
                  <a:spcPts val="3500"/>
                </a:lnSpc>
              </a:pPr>
              <a:endParaRPr/>
            </a:p>
          </p:txBody>
        </p:sp>
      </p:grpSp>
      <p:sp>
        <p:nvSpPr>
          <p:cNvPr id="9" name="TextBox 9"/>
          <p:cNvSpPr txBox="1"/>
          <p:nvPr/>
        </p:nvSpPr>
        <p:spPr>
          <a:xfrm>
            <a:off x="4258828" y="1441442"/>
            <a:ext cx="9770343" cy="862462"/>
          </a:xfrm>
          <a:prstGeom prst="rect">
            <a:avLst/>
          </a:prstGeom>
        </p:spPr>
        <p:txBody>
          <a:bodyPr lIns="0" tIns="0" rIns="0" bIns="0" rtlCol="0" anchor="t">
            <a:spAutoFit/>
          </a:bodyPr>
          <a:lstStyle/>
          <a:p>
            <a:pPr algn="ctr">
              <a:lnSpc>
                <a:spcPts val="6499"/>
              </a:lnSpc>
            </a:pPr>
            <a:r>
              <a:rPr lang="en-US" sz="6700" b="1">
                <a:solidFill>
                  <a:srgbClr val="003060"/>
                </a:solidFill>
                <a:latin typeface="Garet Bold"/>
                <a:ea typeface="Garet Bold"/>
                <a:cs typeface="Garet Bold"/>
                <a:sym typeface="Garet Bold"/>
              </a:rPr>
              <a:t>RELATION DIAGRAM</a:t>
            </a:r>
          </a:p>
        </p:txBody>
      </p:sp>
      <p:sp>
        <p:nvSpPr>
          <p:cNvPr id="10" name="TextBox 10"/>
          <p:cNvSpPr txBox="1"/>
          <p:nvPr/>
        </p:nvSpPr>
        <p:spPr>
          <a:xfrm>
            <a:off x="1665895" y="3427525"/>
            <a:ext cx="7478105" cy="308229"/>
          </a:xfrm>
          <a:prstGeom prst="rect">
            <a:avLst/>
          </a:prstGeom>
        </p:spPr>
        <p:txBody>
          <a:bodyPr lIns="0" tIns="0" rIns="0" bIns="0" rtlCol="0" anchor="t">
            <a:spAutoFit/>
          </a:bodyPr>
          <a:lstStyle/>
          <a:p>
            <a:pPr algn="l">
              <a:lnSpc>
                <a:spcPts val="2328"/>
              </a:lnSpc>
            </a:pPr>
            <a:r>
              <a:rPr lang="en-US" sz="2400" b="1">
                <a:solidFill>
                  <a:srgbClr val="003060"/>
                </a:solidFill>
                <a:latin typeface="Garet Bold"/>
                <a:ea typeface="Garet Bold"/>
                <a:cs typeface="Garet Bold"/>
                <a:sym typeface="Garet Bold"/>
              </a:rPr>
              <a:t>RELATIONAL DATABASE STRUCTURE OVERVIEW</a:t>
            </a:r>
          </a:p>
        </p:txBody>
      </p:sp>
      <p:sp>
        <p:nvSpPr>
          <p:cNvPr id="11" name="TextBox 11"/>
          <p:cNvSpPr txBox="1"/>
          <p:nvPr/>
        </p:nvSpPr>
        <p:spPr>
          <a:xfrm>
            <a:off x="1665895" y="3897711"/>
            <a:ext cx="7478105" cy="2111374"/>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This ER diagram shows the key tables in the dataset Customers, Orders, Order Details, and Products and how they are connected through primary and foreign keys.</a:t>
            </a:r>
          </a:p>
          <a:p>
            <a:pPr algn="l">
              <a:lnSpc>
                <a:spcPts val="2800"/>
              </a:lnSpc>
            </a:pPr>
            <a:r>
              <a:rPr lang="en-US" sz="2000">
                <a:solidFill>
                  <a:srgbClr val="000000"/>
                </a:solidFill>
                <a:latin typeface="Open Sans"/>
                <a:ea typeface="Open Sans"/>
                <a:cs typeface="Open Sans"/>
                <a:sym typeface="Open Sans"/>
              </a:rPr>
              <a:t> During data cleaning, duplicates were removed, missing values handled, and data types standardized to ensure accuracy and integrity.</a:t>
            </a:r>
          </a:p>
        </p:txBody>
      </p:sp>
      <p:sp>
        <p:nvSpPr>
          <p:cNvPr id="12" name="TextBox 12"/>
          <p:cNvSpPr txBox="1"/>
          <p:nvPr/>
        </p:nvSpPr>
        <p:spPr>
          <a:xfrm>
            <a:off x="1665895" y="6171010"/>
            <a:ext cx="7478105" cy="1406524"/>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These relationships form the backbone for analysis and dashboard creation, allowing us to track sales performance, customer behavior, product categories, and order lifecycle across different regions.</a:t>
            </a:r>
          </a:p>
        </p:txBody>
      </p:sp>
      <p:sp>
        <p:nvSpPr>
          <p:cNvPr id="13" name="Freeform 13"/>
          <p:cNvSpPr/>
          <p:nvPr/>
        </p:nvSpPr>
        <p:spPr>
          <a:xfrm flipH="1">
            <a:off x="14218007" y="904559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4" name="Group 14"/>
          <p:cNvGrpSpPr/>
          <p:nvPr/>
        </p:nvGrpSpPr>
        <p:grpSpPr>
          <a:xfrm>
            <a:off x="9491619" y="2520820"/>
            <a:ext cx="7387239" cy="6307855"/>
            <a:chOff x="0" y="0"/>
            <a:chExt cx="1011647" cy="863831"/>
          </a:xfrm>
        </p:grpSpPr>
        <p:sp>
          <p:nvSpPr>
            <p:cNvPr id="15" name="Freeform 15"/>
            <p:cNvSpPr/>
            <p:nvPr/>
          </p:nvSpPr>
          <p:spPr>
            <a:xfrm>
              <a:off x="0" y="0"/>
              <a:ext cx="1011647" cy="863831"/>
            </a:xfrm>
            <a:custGeom>
              <a:avLst/>
              <a:gdLst/>
              <a:ahLst/>
              <a:cxnLst/>
              <a:rect l="l" t="t" r="r" b="b"/>
              <a:pathLst>
                <a:path w="1011647" h="863831">
                  <a:moveTo>
                    <a:pt x="24104" y="0"/>
                  </a:moveTo>
                  <a:lnTo>
                    <a:pt x="987543" y="0"/>
                  </a:lnTo>
                  <a:cubicBezTo>
                    <a:pt x="1000855" y="0"/>
                    <a:pt x="1011647" y="10792"/>
                    <a:pt x="1011647" y="24104"/>
                  </a:cubicBezTo>
                  <a:lnTo>
                    <a:pt x="1011647" y="839726"/>
                  </a:lnTo>
                  <a:cubicBezTo>
                    <a:pt x="1011647" y="853039"/>
                    <a:pt x="1000855" y="863831"/>
                    <a:pt x="987543" y="863831"/>
                  </a:cubicBezTo>
                  <a:lnTo>
                    <a:pt x="24104" y="863831"/>
                  </a:lnTo>
                  <a:cubicBezTo>
                    <a:pt x="10792" y="863831"/>
                    <a:pt x="0" y="853039"/>
                    <a:pt x="0" y="839726"/>
                  </a:cubicBezTo>
                  <a:lnTo>
                    <a:pt x="0" y="24104"/>
                  </a:lnTo>
                  <a:cubicBezTo>
                    <a:pt x="0" y="10792"/>
                    <a:pt x="10792" y="0"/>
                    <a:pt x="24104" y="0"/>
                  </a:cubicBezTo>
                  <a:close/>
                </a:path>
              </a:pathLst>
            </a:custGeom>
            <a:blipFill>
              <a:blip r:embed="rId5"/>
              <a:stretch>
                <a:fillRect l="-5598" r="-5598"/>
              </a:stretch>
            </a:blipFill>
          </p:spPr>
          <p:txBody>
            <a:bodyPr/>
            <a:lstStyle/>
            <a:p>
              <a:endParaRPr lang="en-US"/>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3060">
                <a:alpha val="100000"/>
              </a:srgbClr>
            </a:gs>
            <a:gs pos="100000">
              <a:srgbClr val="003060">
                <a:alpha val="0"/>
              </a:srgbClr>
            </a:gs>
          </a:gsLst>
          <a:lin ang="5400000"/>
        </a:gradFill>
        <a:effectLst/>
      </p:bgPr>
    </p:bg>
    <p:spTree>
      <p:nvGrpSpPr>
        <p:cNvPr id="1" name=""/>
        <p:cNvGrpSpPr/>
        <p:nvPr/>
      </p:nvGrpSpPr>
      <p:grpSpPr>
        <a:xfrm>
          <a:off x="0" y="0"/>
          <a:ext cx="0" cy="0"/>
          <a:chOff x="0" y="0"/>
          <a:chExt cx="0" cy="0"/>
        </a:xfrm>
      </p:grpSpPr>
      <p:sp>
        <p:nvSpPr>
          <p:cNvPr id="2" name="TextBox 2"/>
          <p:cNvSpPr txBox="1"/>
          <p:nvPr/>
        </p:nvSpPr>
        <p:spPr>
          <a:xfrm>
            <a:off x="4251703" y="4496753"/>
            <a:ext cx="9784594" cy="1560195"/>
          </a:xfrm>
          <a:prstGeom prst="rect">
            <a:avLst/>
          </a:prstGeom>
        </p:spPr>
        <p:txBody>
          <a:bodyPr lIns="0" tIns="0" rIns="0" bIns="0" rtlCol="0" anchor="t">
            <a:spAutoFit/>
          </a:bodyPr>
          <a:lstStyle/>
          <a:p>
            <a:pPr algn="ctr">
              <a:lnSpc>
                <a:spcPts val="11640"/>
              </a:lnSpc>
            </a:pPr>
            <a:r>
              <a:rPr lang="en-US" sz="12000" b="1">
                <a:solidFill>
                  <a:srgbClr val="FFFFFF"/>
                </a:solidFill>
                <a:latin typeface="Garet Bold"/>
                <a:ea typeface="Garet Bold"/>
                <a:cs typeface="Garet Bold"/>
                <a:sym typeface="Garet Bold"/>
              </a:rPr>
              <a:t>CLEANING</a:t>
            </a:r>
          </a:p>
        </p:txBody>
      </p:sp>
      <p:sp>
        <p:nvSpPr>
          <p:cNvPr id="3" name="Freeform 3"/>
          <p:cNvSpPr/>
          <p:nvPr/>
        </p:nvSpPr>
        <p:spPr>
          <a:xfrm flipH="1">
            <a:off x="15126022" y="845327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514350" y="4200"/>
            <a:ext cx="19118434" cy="3988725"/>
            <a:chOff x="0" y="0"/>
            <a:chExt cx="5035308" cy="1050528"/>
          </a:xfrm>
        </p:grpSpPr>
        <p:sp>
          <p:nvSpPr>
            <p:cNvPr id="4" name="Freeform 4"/>
            <p:cNvSpPr/>
            <p:nvPr/>
          </p:nvSpPr>
          <p:spPr>
            <a:xfrm>
              <a:off x="0" y="0"/>
              <a:ext cx="5035308" cy="1050528"/>
            </a:xfrm>
            <a:custGeom>
              <a:avLst/>
              <a:gdLst/>
              <a:ahLst/>
              <a:cxnLst/>
              <a:rect l="l" t="t" r="r" b="b"/>
              <a:pathLst>
                <a:path w="5035308" h="1050528">
                  <a:moveTo>
                    <a:pt x="0" y="0"/>
                  </a:moveTo>
                  <a:lnTo>
                    <a:pt x="5035308" y="0"/>
                  </a:lnTo>
                  <a:lnTo>
                    <a:pt x="5035308" y="1050528"/>
                  </a:lnTo>
                  <a:lnTo>
                    <a:pt x="0" y="105052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5035308" cy="1107678"/>
            </a:xfrm>
            <a:prstGeom prst="rect">
              <a:avLst/>
            </a:prstGeom>
          </p:spPr>
          <p:txBody>
            <a:bodyPr lIns="50800" tIns="50800" rIns="50800" bIns="50800" rtlCol="0" anchor="ctr"/>
            <a:lstStyle/>
            <a:p>
              <a:pPr algn="ctr">
                <a:lnSpc>
                  <a:spcPts val="3500"/>
                </a:lnSpc>
              </a:pPr>
              <a:endParaRPr/>
            </a:p>
          </p:txBody>
        </p:sp>
      </p:grpSp>
      <p:sp>
        <p:nvSpPr>
          <p:cNvPr id="6" name="Freeform 6"/>
          <p:cNvSpPr/>
          <p:nvPr/>
        </p:nvSpPr>
        <p:spPr>
          <a:xfrm flipH="1">
            <a:off x="15126022" y="1298027"/>
            <a:ext cx="1689934" cy="805023"/>
          </a:xfrm>
          <a:custGeom>
            <a:avLst/>
            <a:gdLst/>
            <a:ahLst/>
            <a:cxnLst/>
            <a:rect l="l" t="t" r="r" b="b"/>
            <a:pathLst>
              <a:path w="1689934" h="805023">
                <a:moveTo>
                  <a:pt x="1689933" y="0"/>
                </a:moveTo>
                <a:lnTo>
                  <a:pt x="0" y="0"/>
                </a:lnTo>
                <a:lnTo>
                  <a:pt x="0" y="805023"/>
                </a:lnTo>
                <a:lnTo>
                  <a:pt x="1689933" y="805023"/>
                </a:lnTo>
                <a:lnTo>
                  <a:pt x="1689933"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7" name="Group 7"/>
          <p:cNvGrpSpPr/>
          <p:nvPr/>
        </p:nvGrpSpPr>
        <p:grpSpPr>
          <a:xfrm>
            <a:off x="6949905" y="4413003"/>
            <a:ext cx="4782314" cy="2719084"/>
            <a:chOff x="0" y="0"/>
            <a:chExt cx="1259540" cy="716137"/>
          </a:xfrm>
        </p:grpSpPr>
        <p:sp>
          <p:nvSpPr>
            <p:cNvPr id="8" name="Freeform 8"/>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9" name="TextBox 9"/>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0" name="Group 10"/>
          <p:cNvGrpSpPr/>
          <p:nvPr/>
        </p:nvGrpSpPr>
        <p:grpSpPr>
          <a:xfrm>
            <a:off x="12560894" y="4413003"/>
            <a:ext cx="4782314" cy="2719084"/>
            <a:chOff x="0" y="0"/>
            <a:chExt cx="1259540" cy="716137"/>
          </a:xfrm>
        </p:grpSpPr>
        <p:sp>
          <p:nvSpPr>
            <p:cNvPr id="11" name="Freeform 11"/>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2" name="TextBox 12"/>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13" name="Group 13"/>
          <p:cNvGrpSpPr/>
          <p:nvPr/>
        </p:nvGrpSpPr>
        <p:grpSpPr>
          <a:xfrm>
            <a:off x="6631261" y="3992925"/>
            <a:ext cx="4888186" cy="2853698"/>
            <a:chOff x="0" y="0"/>
            <a:chExt cx="1313155" cy="766613"/>
          </a:xfrm>
        </p:grpSpPr>
        <p:sp>
          <p:nvSpPr>
            <p:cNvPr id="14" name="Freeform 14"/>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5"/>
              <a:stretch>
                <a:fillRect l="-16719" r="-16719"/>
              </a:stretch>
            </a:blipFill>
          </p:spPr>
          <p:txBody>
            <a:bodyPr/>
            <a:lstStyle/>
            <a:p>
              <a:endParaRPr lang="en-US"/>
            </a:p>
          </p:txBody>
        </p:sp>
      </p:grpSp>
      <p:grpSp>
        <p:nvGrpSpPr>
          <p:cNvPr id="15" name="Group 15"/>
          <p:cNvGrpSpPr/>
          <p:nvPr/>
        </p:nvGrpSpPr>
        <p:grpSpPr>
          <a:xfrm>
            <a:off x="12237044" y="3992925"/>
            <a:ext cx="4888186" cy="2853698"/>
            <a:chOff x="0" y="0"/>
            <a:chExt cx="1313155" cy="766613"/>
          </a:xfrm>
        </p:grpSpPr>
        <p:sp>
          <p:nvSpPr>
            <p:cNvPr id="16" name="Freeform 16"/>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6"/>
              <a:stretch>
                <a:fillRect l="-6037" r="-6037"/>
              </a:stretch>
            </a:blipFill>
          </p:spPr>
          <p:txBody>
            <a:bodyPr/>
            <a:lstStyle/>
            <a:p>
              <a:endParaRPr lang="en-US"/>
            </a:p>
          </p:txBody>
        </p:sp>
      </p:grpSp>
      <p:grpSp>
        <p:nvGrpSpPr>
          <p:cNvPr id="17" name="Group 17"/>
          <p:cNvGrpSpPr/>
          <p:nvPr/>
        </p:nvGrpSpPr>
        <p:grpSpPr>
          <a:xfrm>
            <a:off x="1341287" y="4413003"/>
            <a:ext cx="4782314" cy="2719084"/>
            <a:chOff x="0" y="0"/>
            <a:chExt cx="1259540" cy="716137"/>
          </a:xfrm>
        </p:grpSpPr>
        <p:sp>
          <p:nvSpPr>
            <p:cNvPr id="18" name="Freeform 18"/>
            <p:cNvSpPr/>
            <p:nvPr/>
          </p:nvSpPr>
          <p:spPr>
            <a:xfrm>
              <a:off x="0" y="0"/>
              <a:ext cx="1259539" cy="716137"/>
            </a:xfrm>
            <a:custGeom>
              <a:avLst/>
              <a:gdLst/>
              <a:ahLst/>
              <a:cxnLst/>
              <a:rect l="l" t="t" r="r" b="b"/>
              <a:pathLst>
                <a:path w="1259539" h="716137">
                  <a:moveTo>
                    <a:pt x="0" y="0"/>
                  </a:moveTo>
                  <a:lnTo>
                    <a:pt x="1259539" y="0"/>
                  </a:lnTo>
                  <a:lnTo>
                    <a:pt x="1259539" y="716137"/>
                  </a:lnTo>
                  <a:lnTo>
                    <a:pt x="0" y="716137"/>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9" name="TextBox 19"/>
            <p:cNvSpPr txBox="1"/>
            <p:nvPr/>
          </p:nvSpPr>
          <p:spPr>
            <a:xfrm>
              <a:off x="0" y="-57150"/>
              <a:ext cx="1259540" cy="773287"/>
            </a:xfrm>
            <a:prstGeom prst="rect">
              <a:avLst/>
            </a:prstGeom>
          </p:spPr>
          <p:txBody>
            <a:bodyPr lIns="50800" tIns="50800" rIns="50800" bIns="50800" rtlCol="0" anchor="ctr"/>
            <a:lstStyle/>
            <a:p>
              <a:pPr algn="ctr">
                <a:lnSpc>
                  <a:spcPts val="3500"/>
                </a:lnSpc>
              </a:pPr>
              <a:endParaRPr/>
            </a:p>
          </p:txBody>
        </p:sp>
      </p:grpSp>
      <p:grpSp>
        <p:nvGrpSpPr>
          <p:cNvPr id="20" name="Group 20"/>
          <p:cNvGrpSpPr/>
          <p:nvPr/>
        </p:nvGrpSpPr>
        <p:grpSpPr>
          <a:xfrm>
            <a:off x="1028700" y="3992925"/>
            <a:ext cx="4888186" cy="2853698"/>
            <a:chOff x="0" y="0"/>
            <a:chExt cx="1313155" cy="766613"/>
          </a:xfrm>
        </p:grpSpPr>
        <p:sp>
          <p:nvSpPr>
            <p:cNvPr id="21" name="Freeform 21"/>
            <p:cNvSpPr/>
            <p:nvPr/>
          </p:nvSpPr>
          <p:spPr>
            <a:xfrm>
              <a:off x="0" y="0"/>
              <a:ext cx="1313155" cy="766613"/>
            </a:xfrm>
            <a:custGeom>
              <a:avLst/>
              <a:gdLst/>
              <a:ahLst/>
              <a:cxnLst/>
              <a:rect l="l" t="t" r="r" b="b"/>
              <a:pathLst>
                <a:path w="1313155" h="766613">
                  <a:moveTo>
                    <a:pt x="0" y="0"/>
                  </a:moveTo>
                  <a:lnTo>
                    <a:pt x="1313155" y="0"/>
                  </a:lnTo>
                  <a:lnTo>
                    <a:pt x="1313155" y="766613"/>
                  </a:lnTo>
                  <a:lnTo>
                    <a:pt x="0" y="766613"/>
                  </a:lnTo>
                  <a:close/>
                </a:path>
              </a:pathLst>
            </a:custGeom>
            <a:blipFill>
              <a:blip r:embed="rId7"/>
              <a:stretch>
                <a:fillRect l="-8379" r="-8379"/>
              </a:stretch>
            </a:blipFill>
          </p:spPr>
          <p:txBody>
            <a:bodyPr/>
            <a:lstStyle/>
            <a:p>
              <a:endParaRPr lang="en-US"/>
            </a:p>
          </p:txBody>
        </p:sp>
      </p:grpSp>
      <p:sp>
        <p:nvSpPr>
          <p:cNvPr id="22" name="TextBox 22"/>
          <p:cNvSpPr txBox="1"/>
          <p:nvPr/>
        </p:nvSpPr>
        <p:spPr>
          <a:xfrm>
            <a:off x="4449901" y="2150962"/>
            <a:ext cx="9388198" cy="862462"/>
          </a:xfrm>
          <a:prstGeom prst="rect">
            <a:avLst/>
          </a:prstGeom>
        </p:spPr>
        <p:txBody>
          <a:bodyPr lIns="0" tIns="0" rIns="0" bIns="0" rtlCol="0" anchor="t">
            <a:spAutoFit/>
          </a:bodyPr>
          <a:lstStyle/>
          <a:p>
            <a:pPr algn="ctr">
              <a:lnSpc>
                <a:spcPts val="6499"/>
              </a:lnSpc>
            </a:pPr>
            <a:r>
              <a:rPr lang="en-US" sz="6700" b="1">
                <a:solidFill>
                  <a:srgbClr val="FFFFFF"/>
                </a:solidFill>
                <a:latin typeface="Garet Bold"/>
                <a:ea typeface="Garet Bold"/>
                <a:cs typeface="Garet Bold"/>
                <a:sym typeface="Garet Bold"/>
              </a:rPr>
              <a:t>CLEANING</a:t>
            </a:r>
          </a:p>
        </p:txBody>
      </p:sp>
      <p:sp>
        <p:nvSpPr>
          <p:cNvPr id="23" name="TextBox 23"/>
          <p:cNvSpPr txBox="1"/>
          <p:nvPr/>
        </p:nvSpPr>
        <p:spPr>
          <a:xfrm>
            <a:off x="1028700" y="7084462"/>
            <a:ext cx="5015089" cy="2463799"/>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Used Excel to perform initial data cleaning, including removing duplicates, fixing formatting issues, correcting typos, handling missing values, and standardizing date and text fields. This ensured a clean baseline before deeper processing.</a:t>
            </a:r>
          </a:p>
        </p:txBody>
      </p:sp>
      <p:sp>
        <p:nvSpPr>
          <p:cNvPr id="24" name="TextBox 24"/>
          <p:cNvSpPr txBox="1"/>
          <p:nvPr/>
        </p:nvSpPr>
        <p:spPr>
          <a:xfrm>
            <a:off x="6636455" y="7084462"/>
            <a:ext cx="5015089" cy="2816224"/>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Used Python (Pandas) to automate advanced cleaning tasks such as detecting outliers, normalizing column types, merging large datasets, validating values, and applying rule-based corrections. This step improved consistency and reduced manual errors.</a:t>
            </a:r>
          </a:p>
          <a:p>
            <a:pPr algn="l">
              <a:lnSpc>
                <a:spcPts val="2800"/>
              </a:lnSpc>
            </a:pPr>
            <a:endParaRPr lang="en-US" sz="2000">
              <a:solidFill>
                <a:srgbClr val="000000"/>
              </a:solidFill>
              <a:latin typeface="Open Sans"/>
              <a:ea typeface="Open Sans"/>
              <a:cs typeface="Open Sans"/>
              <a:sym typeface="Open Sans"/>
            </a:endParaRPr>
          </a:p>
        </p:txBody>
      </p:sp>
      <p:sp>
        <p:nvSpPr>
          <p:cNvPr id="25" name="TextBox 25"/>
          <p:cNvSpPr txBox="1"/>
          <p:nvPr/>
        </p:nvSpPr>
        <p:spPr>
          <a:xfrm>
            <a:off x="12322769" y="7084462"/>
            <a:ext cx="5015089" cy="2816224"/>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Used SQL to enforce referential integrity, validate relationships between tables, remove invalid records, standardize keys, and ensure the final dataset is reliable and analysis-ready. SQL also handled transformations needed for building accurate dashboards.</a:t>
            </a:r>
          </a:p>
          <a:p>
            <a:pPr algn="l">
              <a:lnSpc>
                <a:spcPts val="2800"/>
              </a:lnSpc>
            </a:pPr>
            <a:endParaRPr lang="en-US" sz="2000">
              <a:solidFill>
                <a:srgbClr val="000000"/>
              </a:solidFill>
              <a:latin typeface="Open Sans"/>
              <a:ea typeface="Open Sans"/>
              <a:cs typeface="Open Sans"/>
              <a:sym typeface="Open San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2138689" y="4933290"/>
            <a:ext cx="6192936" cy="3033834"/>
            <a:chOff x="0" y="0"/>
            <a:chExt cx="1631061" cy="799035"/>
          </a:xfrm>
        </p:grpSpPr>
        <p:sp>
          <p:nvSpPr>
            <p:cNvPr id="4" name="Freeform 4"/>
            <p:cNvSpPr/>
            <p:nvPr/>
          </p:nvSpPr>
          <p:spPr>
            <a:xfrm>
              <a:off x="0" y="0"/>
              <a:ext cx="1631061" cy="799035"/>
            </a:xfrm>
            <a:custGeom>
              <a:avLst/>
              <a:gdLst/>
              <a:ahLst/>
              <a:cxnLst/>
              <a:rect l="l" t="t" r="r" b="b"/>
              <a:pathLst>
                <a:path w="1631061" h="799035">
                  <a:moveTo>
                    <a:pt x="0" y="0"/>
                  </a:moveTo>
                  <a:lnTo>
                    <a:pt x="1631061" y="0"/>
                  </a:lnTo>
                  <a:lnTo>
                    <a:pt x="1631061" y="799035"/>
                  </a:lnTo>
                  <a:lnTo>
                    <a:pt x="0" y="799035"/>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631061" cy="856185"/>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1251301" y="4579928"/>
            <a:ext cx="6817395" cy="3387196"/>
            <a:chOff x="0" y="0"/>
            <a:chExt cx="1764755" cy="876812"/>
          </a:xfrm>
        </p:grpSpPr>
        <p:sp>
          <p:nvSpPr>
            <p:cNvPr id="7" name="Freeform 7"/>
            <p:cNvSpPr/>
            <p:nvPr/>
          </p:nvSpPr>
          <p:spPr>
            <a:xfrm>
              <a:off x="0" y="0"/>
              <a:ext cx="1764755" cy="876812"/>
            </a:xfrm>
            <a:custGeom>
              <a:avLst/>
              <a:gdLst/>
              <a:ahLst/>
              <a:cxnLst/>
              <a:rect l="l" t="t" r="r" b="b"/>
              <a:pathLst>
                <a:path w="1764755" h="876812">
                  <a:moveTo>
                    <a:pt x="0" y="0"/>
                  </a:moveTo>
                  <a:lnTo>
                    <a:pt x="1764755" y="0"/>
                  </a:lnTo>
                  <a:lnTo>
                    <a:pt x="1764755" y="876812"/>
                  </a:lnTo>
                  <a:lnTo>
                    <a:pt x="0" y="876812"/>
                  </a:lnTo>
                  <a:close/>
                </a:path>
              </a:pathLst>
            </a:custGeom>
            <a:blipFill>
              <a:blip r:embed="rId3"/>
              <a:stretch>
                <a:fillRect t="-13274" b="-13274"/>
              </a:stretch>
            </a:blipFill>
          </p:spPr>
          <p:txBody>
            <a:bodyPr/>
            <a:lstStyle/>
            <a:p>
              <a:endParaRPr lang="en-US"/>
            </a:p>
          </p:txBody>
        </p:sp>
      </p:grpSp>
      <p:grpSp>
        <p:nvGrpSpPr>
          <p:cNvPr id="8" name="Group 8"/>
          <p:cNvGrpSpPr/>
          <p:nvPr/>
        </p:nvGrpSpPr>
        <p:grpSpPr>
          <a:xfrm>
            <a:off x="-577455" y="-395424"/>
            <a:ext cx="19187335" cy="1424124"/>
            <a:chOff x="0" y="0"/>
            <a:chExt cx="5053454" cy="375078"/>
          </a:xfrm>
        </p:grpSpPr>
        <p:sp>
          <p:nvSpPr>
            <p:cNvPr id="9" name="Freeform 9"/>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0" name="TextBox 10"/>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grpSp>
        <p:nvGrpSpPr>
          <p:cNvPr id="11" name="Group 11"/>
          <p:cNvGrpSpPr/>
          <p:nvPr/>
        </p:nvGrpSpPr>
        <p:grpSpPr>
          <a:xfrm>
            <a:off x="-449668" y="9258300"/>
            <a:ext cx="19187335" cy="1424124"/>
            <a:chOff x="0" y="0"/>
            <a:chExt cx="5053454" cy="375078"/>
          </a:xfrm>
        </p:grpSpPr>
        <p:sp>
          <p:nvSpPr>
            <p:cNvPr id="12" name="Freeform 12"/>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3" name="TextBox 13"/>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sp>
        <p:nvSpPr>
          <p:cNvPr id="14" name="Freeform 14"/>
          <p:cNvSpPr/>
          <p:nvPr/>
        </p:nvSpPr>
        <p:spPr>
          <a:xfrm flipH="1">
            <a:off x="14778888" y="1315553"/>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1864416" y="1467953"/>
            <a:ext cx="8566773"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PYTHON CLEANING</a:t>
            </a:r>
          </a:p>
        </p:txBody>
      </p:sp>
      <p:sp>
        <p:nvSpPr>
          <p:cNvPr id="16" name="TextBox 16"/>
          <p:cNvSpPr txBox="1"/>
          <p:nvPr/>
        </p:nvSpPr>
        <p:spPr>
          <a:xfrm>
            <a:off x="9979716" y="2520676"/>
            <a:ext cx="7961945" cy="7448550"/>
          </a:xfrm>
          <a:prstGeom prst="rect">
            <a:avLst/>
          </a:prstGeom>
        </p:spPr>
        <p:txBody>
          <a:bodyPr lIns="0" tIns="0" rIns="0" bIns="0" rtlCol="0" anchor="t">
            <a:spAutoFit/>
          </a:bodyPr>
          <a:lstStyle/>
          <a:p>
            <a:pPr algn="l">
              <a:lnSpc>
                <a:spcPts val="4200"/>
              </a:lnSpc>
            </a:pPr>
            <a:r>
              <a:rPr lang="en-US" sz="3000">
                <a:solidFill>
                  <a:srgbClr val="000000"/>
                </a:solidFill>
                <a:latin typeface="Open Sans"/>
                <a:ea typeface="Open Sans"/>
                <a:cs typeface="Open Sans"/>
                <a:sym typeface="Open Sans"/>
              </a:rPr>
              <a:t>Using Python, the raw dataset was transformed into a clean, structured, and analysis-ready format.</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The process included handling missing values, removing duplicates, standardizing formats, correcting inconsistencies, and reshaping the data for deeper analysis.</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This stage ensures that every insight generated later is accurate, trustworthy, and based on high quality data.</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endParaRPr lang="en-US" sz="3000">
              <a:solidFill>
                <a:srgbClr val="000000"/>
              </a:solidFill>
              <a:latin typeface="Open Sans"/>
              <a:ea typeface="Open Sans"/>
              <a:cs typeface="Open Sans"/>
              <a:sym typeface="Open San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2063488" y="4190379"/>
            <a:ext cx="6268137" cy="4995634"/>
            <a:chOff x="0" y="0"/>
            <a:chExt cx="1650867" cy="1315722"/>
          </a:xfrm>
        </p:grpSpPr>
        <p:sp>
          <p:nvSpPr>
            <p:cNvPr id="4" name="Freeform 4"/>
            <p:cNvSpPr/>
            <p:nvPr/>
          </p:nvSpPr>
          <p:spPr>
            <a:xfrm>
              <a:off x="0" y="0"/>
              <a:ext cx="1650867" cy="1315722"/>
            </a:xfrm>
            <a:custGeom>
              <a:avLst/>
              <a:gdLst/>
              <a:ahLst/>
              <a:cxnLst/>
              <a:rect l="l" t="t" r="r" b="b"/>
              <a:pathLst>
                <a:path w="1650867" h="1315722">
                  <a:moveTo>
                    <a:pt x="0" y="0"/>
                  </a:moveTo>
                  <a:lnTo>
                    <a:pt x="1650867" y="0"/>
                  </a:lnTo>
                  <a:lnTo>
                    <a:pt x="1650867" y="1315722"/>
                  </a:lnTo>
                  <a:lnTo>
                    <a:pt x="0" y="1315722"/>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650867" cy="1372872"/>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1864416" y="3641983"/>
            <a:ext cx="6201396" cy="4848097"/>
            <a:chOff x="0" y="0"/>
            <a:chExt cx="1665934" cy="1302386"/>
          </a:xfrm>
        </p:grpSpPr>
        <p:sp>
          <p:nvSpPr>
            <p:cNvPr id="7" name="Freeform 7"/>
            <p:cNvSpPr/>
            <p:nvPr/>
          </p:nvSpPr>
          <p:spPr>
            <a:xfrm>
              <a:off x="0" y="0"/>
              <a:ext cx="1665934" cy="1302386"/>
            </a:xfrm>
            <a:custGeom>
              <a:avLst/>
              <a:gdLst/>
              <a:ahLst/>
              <a:cxnLst/>
              <a:rect l="l" t="t" r="r" b="b"/>
              <a:pathLst>
                <a:path w="1665934" h="1302386">
                  <a:moveTo>
                    <a:pt x="0" y="0"/>
                  </a:moveTo>
                  <a:lnTo>
                    <a:pt x="1665934" y="0"/>
                  </a:lnTo>
                  <a:lnTo>
                    <a:pt x="1665934" y="1302386"/>
                  </a:lnTo>
                  <a:lnTo>
                    <a:pt x="0" y="1302386"/>
                  </a:lnTo>
                  <a:close/>
                </a:path>
              </a:pathLst>
            </a:custGeom>
            <a:blipFill>
              <a:blip r:embed="rId3"/>
              <a:stretch>
                <a:fillRect t="-1729" b="-1729"/>
              </a:stretch>
            </a:blipFill>
          </p:spPr>
          <p:txBody>
            <a:bodyPr/>
            <a:lstStyle/>
            <a:p>
              <a:endParaRPr lang="en-US"/>
            </a:p>
          </p:txBody>
        </p:sp>
      </p:grpSp>
      <p:grpSp>
        <p:nvGrpSpPr>
          <p:cNvPr id="8" name="Group 8"/>
          <p:cNvGrpSpPr/>
          <p:nvPr/>
        </p:nvGrpSpPr>
        <p:grpSpPr>
          <a:xfrm>
            <a:off x="-577455" y="-395424"/>
            <a:ext cx="19187335" cy="1424124"/>
            <a:chOff x="0" y="0"/>
            <a:chExt cx="5053454" cy="375078"/>
          </a:xfrm>
        </p:grpSpPr>
        <p:sp>
          <p:nvSpPr>
            <p:cNvPr id="9" name="Freeform 9"/>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0" name="TextBox 10"/>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grpSp>
        <p:nvGrpSpPr>
          <p:cNvPr id="11" name="Group 11"/>
          <p:cNvGrpSpPr/>
          <p:nvPr/>
        </p:nvGrpSpPr>
        <p:grpSpPr>
          <a:xfrm>
            <a:off x="-449668" y="9258300"/>
            <a:ext cx="19187335" cy="1424124"/>
            <a:chOff x="0" y="0"/>
            <a:chExt cx="5053454" cy="375078"/>
          </a:xfrm>
        </p:grpSpPr>
        <p:sp>
          <p:nvSpPr>
            <p:cNvPr id="12" name="Freeform 12"/>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3" name="TextBox 13"/>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sp>
        <p:nvSpPr>
          <p:cNvPr id="14" name="Freeform 14"/>
          <p:cNvSpPr/>
          <p:nvPr/>
        </p:nvSpPr>
        <p:spPr>
          <a:xfrm flipH="1">
            <a:off x="14778888" y="1315553"/>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9979716" y="2520676"/>
            <a:ext cx="7279584" cy="6915150"/>
          </a:xfrm>
          <a:prstGeom prst="rect">
            <a:avLst/>
          </a:prstGeom>
        </p:spPr>
        <p:txBody>
          <a:bodyPr lIns="0" tIns="0" rIns="0" bIns="0" rtlCol="0" anchor="t">
            <a:spAutoFit/>
          </a:bodyPr>
          <a:lstStyle/>
          <a:p>
            <a:pPr algn="l">
              <a:lnSpc>
                <a:spcPts val="4200"/>
              </a:lnSpc>
            </a:pPr>
            <a:r>
              <a:rPr lang="en-US" sz="3000">
                <a:solidFill>
                  <a:srgbClr val="000000"/>
                </a:solidFill>
                <a:latin typeface="Open Sans"/>
                <a:ea typeface="Open Sans"/>
                <a:cs typeface="Open Sans"/>
                <a:sym typeface="Open Sans"/>
              </a:rPr>
              <a:t>In Excel, the dataset was cleaned and structured to ensure clarity and usability.</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Tasks included removing duplicates, fixing inconsistent entries, applying data validation, unifying date and number formats, and organizing the dataset into a logical, easy-to-navigate layout.</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This stage ensures a solid foundation for analysis and smooth integration with other tools.</a:t>
            </a:r>
          </a:p>
          <a:p>
            <a:pPr algn="l">
              <a:lnSpc>
                <a:spcPts val="4200"/>
              </a:lnSpc>
            </a:pPr>
            <a:endParaRPr lang="en-US" sz="3000">
              <a:solidFill>
                <a:srgbClr val="000000"/>
              </a:solidFill>
              <a:latin typeface="Open Sans"/>
              <a:ea typeface="Open Sans"/>
              <a:cs typeface="Open Sans"/>
              <a:sym typeface="Open Sans"/>
            </a:endParaRPr>
          </a:p>
        </p:txBody>
      </p:sp>
      <p:sp>
        <p:nvSpPr>
          <p:cNvPr id="16" name="TextBox 16"/>
          <p:cNvSpPr txBox="1"/>
          <p:nvPr/>
        </p:nvSpPr>
        <p:spPr>
          <a:xfrm>
            <a:off x="1864416" y="1467953"/>
            <a:ext cx="8566773"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EXCEL CLEANING</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US"/>
          </a:p>
        </p:txBody>
      </p:sp>
      <p:grpSp>
        <p:nvGrpSpPr>
          <p:cNvPr id="3" name="Group 3"/>
          <p:cNvGrpSpPr/>
          <p:nvPr/>
        </p:nvGrpSpPr>
        <p:grpSpPr>
          <a:xfrm>
            <a:off x="1241833" y="5340697"/>
            <a:ext cx="7089793" cy="3845316"/>
            <a:chOff x="0" y="0"/>
            <a:chExt cx="1867270" cy="1012758"/>
          </a:xfrm>
        </p:grpSpPr>
        <p:sp>
          <p:nvSpPr>
            <p:cNvPr id="4" name="Freeform 4"/>
            <p:cNvSpPr/>
            <p:nvPr/>
          </p:nvSpPr>
          <p:spPr>
            <a:xfrm>
              <a:off x="0" y="0"/>
              <a:ext cx="1867271" cy="1012758"/>
            </a:xfrm>
            <a:custGeom>
              <a:avLst/>
              <a:gdLst/>
              <a:ahLst/>
              <a:cxnLst/>
              <a:rect l="l" t="t" r="r" b="b"/>
              <a:pathLst>
                <a:path w="1867271" h="1012758">
                  <a:moveTo>
                    <a:pt x="0" y="0"/>
                  </a:moveTo>
                  <a:lnTo>
                    <a:pt x="1867271" y="0"/>
                  </a:lnTo>
                  <a:lnTo>
                    <a:pt x="1867271" y="1012758"/>
                  </a:lnTo>
                  <a:lnTo>
                    <a:pt x="0" y="101275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5" name="TextBox 5"/>
            <p:cNvSpPr txBox="1"/>
            <p:nvPr/>
          </p:nvSpPr>
          <p:spPr>
            <a:xfrm>
              <a:off x="0" y="-57150"/>
              <a:ext cx="1867270" cy="1069908"/>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577455" y="-395424"/>
            <a:ext cx="19187335" cy="1424124"/>
            <a:chOff x="0" y="0"/>
            <a:chExt cx="5053454" cy="375078"/>
          </a:xfrm>
        </p:grpSpPr>
        <p:sp>
          <p:nvSpPr>
            <p:cNvPr id="7" name="Freeform 7"/>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8" name="TextBox 8"/>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grpSp>
        <p:nvGrpSpPr>
          <p:cNvPr id="9" name="Group 9"/>
          <p:cNvGrpSpPr/>
          <p:nvPr/>
        </p:nvGrpSpPr>
        <p:grpSpPr>
          <a:xfrm>
            <a:off x="-449668" y="9258300"/>
            <a:ext cx="19187335" cy="1424124"/>
            <a:chOff x="0" y="0"/>
            <a:chExt cx="5053454" cy="375078"/>
          </a:xfrm>
        </p:grpSpPr>
        <p:sp>
          <p:nvSpPr>
            <p:cNvPr id="10" name="Freeform 10"/>
            <p:cNvSpPr/>
            <p:nvPr/>
          </p:nvSpPr>
          <p:spPr>
            <a:xfrm>
              <a:off x="0" y="0"/>
              <a:ext cx="5053454" cy="375078"/>
            </a:xfrm>
            <a:custGeom>
              <a:avLst/>
              <a:gdLst/>
              <a:ahLst/>
              <a:cxnLst/>
              <a:rect l="l" t="t" r="r" b="b"/>
              <a:pathLst>
                <a:path w="5053454" h="375078">
                  <a:moveTo>
                    <a:pt x="0" y="0"/>
                  </a:moveTo>
                  <a:lnTo>
                    <a:pt x="5053454" y="0"/>
                  </a:lnTo>
                  <a:lnTo>
                    <a:pt x="5053454" y="375078"/>
                  </a:lnTo>
                  <a:lnTo>
                    <a:pt x="0" y="375078"/>
                  </a:lnTo>
                  <a:close/>
                </a:path>
              </a:pathLst>
            </a:custGeom>
            <a:gradFill rotWithShape="1">
              <a:gsLst>
                <a:gs pos="0">
                  <a:srgbClr val="003060">
                    <a:alpha val="100000"/>
                  </a:srgbClr>
                </a:gs>
                <a:gs pos="100000">
                  <a:srgbClr val="003060">
                    <a:alpha val="0"/>
                  </a:srgbClr>
                </a:gs>
              </a:gsLst>
              <a:lin ang="5400000"/>
            </a:gradFill>
          </p:spPr>
          <p:txBody>
            <a:bodyPr/>
            <a:lstStyle/>
            <a:p>
              <a:endParaRPr lang="en-US"/>
            </a:p>
          </p:txBody>
        </p:sp>
        <p:sp>
          <p:nvSpPr>
            <p:cNvPr id="11" name="TextBox 11"/>
            <p:cNvSpPr txBox="1"/>
            <p:nvPr/>
          </p:nvSpPr>
          <p:spPr>
            <a:xfrm>
              <a:off x="0" y="-57150"/>
              <a:ext cx="5053454" cy="432228"/>
            </a:xfrm>
            <a:prstGeom prst="rect">
              <a:avLst/>
            </a:prstGeom>
          </p:spPr>
          <p:txBody>
            <a:bodyPr lIns="50800" tIns="50800" rIns="50800" bIns="50800" rtlCol="0" anchor="ctr"/>
            <a:lstStyle/>
            <a:p>
              <a:pPr algn="ctr">
                <a:lnSpc>
                  <a:spcPts val="3500"/>
                </a:lnSpc>
              </a:pPr>
              <a:endParaRPr/>
            </a:p>
          </p:txBody>
        </p:sp>
      </p:grpSp>
      <p:sp>
        <p:nvSpPr>
          <p:cNvPr id="12" name="Freeform 12"/>
          <p:cNvSpPr/>
          <p:nvPr/>
        </p:nvSpPr>
        <p:spPr>
          <a:xfrm flipH="1">
            <a:off x="14778888" y="1315553"/>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a:off x="1028700" y="4781972"/>
            <a:ext cx="6973654" cy="3787378"/>
          </a:xfrm>
          <a:custGeom>
            <a:avLst/>
            <a:gdLst/>
            <a:ahLst/>
            <a:cxnLst/>
            <a:rect l="l" t="t" r="r" b="b"/>
            <a:pathLst>
              <a:path w="6973654" h="3787378">
                <a:moveTo>
                  <a:pt x="0" y="0"/>
                </a:moveTo>
                <a:lnTo>
                  <a:pt x="6973654" y="0"/>
                </a:lnTo>
                <a:lnTo>
                  <a:pt x="6973654" y="3787377"/>
                </a:lnTo>
                <a:lnTo>
                  <a:pt x="0" y="3787377"/>
                </a:lnTo>
                <a:lnTo>
                  <a:pt x="0" y="0"/>
                </a:lnTo>
                <a:close/>
              </a:path>
            </a:pathLst>
          </a:custGeom>
          <a:blipFill>
            <a:blip r:embed="rId5"/>
            <a:stretch>
              <a:fillRect l="-10787" r="-24564"/>
            </a:stretch>
          </a:blipFill>
        </p:spPr>
        <p:txBody>
          <a:bodyPr/>
          <a:lstStyle/>
          <a:p>
            <a:endParaRPr lang="en-US"/>
          </a:p>
        </p:txBody>
      </p:sp>
      <p:sp>
        <p:nvSpPr>
          <p:cNvPr id="14" name="TextBox 14"/>
          <p:cNvSpPr txBox="1"/>
          <p:nvPr/>
        </p:nvSpPr>
        <p:spPr>
          <a:xfrm>
            <a:off x="9914729" y="2273265"/>
            <a:ext cx="7669504" cy="7448550"/>
          </a:xfrm>
          <a:prstGeom prst="rect">
            <a:avLst/>
          </a:prstGeom>
        </p:spPr>
        <p:txBody>
          <a:bodyPr lIns="0" tIns="0" rIns="0" bIns="0" rtlCol="0" anchor="t">
            <a:spAutoFit/>
          </a:bodyPr>
          <a:lstStyle/>
          <a:p>
            <a:pPr algn="l">
              <a:lnSpc>
                <a:spcPts val="4200"/>
              </a:lnSpc>
            </a:pPr>
            <a:r>
              <a:rPr lang="en-US" sz="3000">
                <a:solidFill>
                  <a:srgbClr val="000000"/>
                </a:solidFill>
                <a:latin typeface="Open Sans"/>
                <a:ea typeface="Open Sans"/>
                <a:cs typeface="Open Sans"/>
                <a:sym typeface="Open Sans"/>
              </a:rPr>
              <a:t>Using SQL, the data was imported, structured, and optimized for efficient querying.</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Cleaning steps included resolving null values, normalizing tables, enforcing primary and foreign keys, and writing queries to identify and fix inconsistencies across the dataset.</a:t>
            </a:r>
          </a:p>
          <a:p>
            <a:pPr algn="l">
              <a:lnSpc>
                <a:spcPts val="4200"/>
              </a:lnSpc>
            </a:pPr>
            <a:endParaRPr lang="en-US" sz="3000">
              <a:solidFill>
                <a:srgbClr val="000000"/>
              </a:solidFill>
              <a:latin typeface="Open Sans"/>
              <a:ea typeface="Open Sans"/>
              <a:cs typeface="Open Sans"/>
              <a:sym typeface="Open Sans"/>
            </a:endParaRPr>
          </a:p>
          <a:p>
            <a:pPr algn="l">
              <a:lnSpc>
                <a:spcPts val="4200"/>
              </a:lnSpc>
            </a:pPr>
            <a:r>
              <a:rPr lang="en-US" sz="3000">
                <a:solidFill>
                  <a:srgbClr val="000000"/>
                </a:solidFill>
                <a:latin typeface="Open Sans"/>
                <a:ea typeface="Open Sans"/>
                <a:cs typeface="Open Sans"/>
                <a:sym typeface="Open Sans"/>
              </a:rPr>
              <a:t>The result is a well-organized, relational database that supports fast, accurate, and scalable analysis.</a:t>
            </a:r>
          </a:p>
          <a:p>
            <a:pPr algn="l">
              <a:lnSpc>
                <a:spcPts val="4200"/>
              </a:lnSpc>
            </a:pPr>
            <a:endParaRPr lang="en-US" sz="3000">
              <a:solidFill>
                <a:srgbClr val="000000"/>
              </a:solidFill>
              <a:latin typeface="Open Sans"/>
              <a:ea typeface="Open Sans"/>
              <a:cs typeface="Open Sans"/>
              <a:sym typeface="Open Sans"/>
            </a:endParaRPr>
          </a:p>
        </p:txBody>
      </p:sp>
      <p:sp>
        <p:nvSpPr>
          <p:cNvPr id="15" name="TextBox 15"/>
          <p:cNvSpPr txBox="1"/>
          <p:nvPr/>
        </p:nvSpPr>
        <p:spPr>
          <a:xfrm>
            <a:off x="1864416" y="1467953"/>
            <a:ext cx="8566773"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SQL CLEANING</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938</Words>
  <Application>Microsoft Office PowerPoint</Application>
  <PresentationFormat>Custom</PresentationFormat>
  <Paragraphs>137</Paragraphs>
  <Slides>33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Open Sans</vt:lpstr>
      <vt:lpstr>Poppins Bold</vt:lpstr>
      <vt:lpstr>Poppins</vt:lpstr>
      <vt:lpstr>Calibri</vt:lpstr>
      <vt:lpstr>Times New Roman</vt:lpstr>
      <vt:lpstr>Garet Bold</vt:lpstr>
      <vt:lpstr>Garet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Minimalist Modern Geometric Thesis Defense Presentation</dc:title>
  <cp:lastModifiedBy>Abanoub Bassem</cp:lastModifiedBy>
  <cp:revision>2</cp:revision>
  <dcterms:created xsi:type="dcterms:W3CDTF">2006-08-16T00:00:00Z</dcterms:created>
  <dcterms:modified xsi:type="dcterms:W3CDTF">2025-11-29T15:13:24Z</dcterms:modified>
  <dc:identifier>DAG50zS82sY</dc:identifier>
</cp:coreProperties>
</file>

<file path=docProps/thumbnail.jpeg>
</file>